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6" r:id="rId2"/>
  </p:sldMasterIdLst>
  <p:notesMasterIdLst>
    <p:notesMasterId r:id="rId27"/>
  </p:notesMasterIdLst>
  <p:handoutMasterIdLst>
    <p:handoutMasterId r:id="rId28"/>
  </p:handoutMasterIdLst>
  <p:sldIdLst>
    <p:sldId id="261" r:id="rId3"/>
    <p:sldId id="259" r:id="rId4"/>
    <p:sldId id="291" r:id="rId5"/>
    <p:sldId id="271" r:id="rId6"/>
    <p:sldId id="285" r:id="rId7"/>
    <p:sldId id="286" r:id="rId8"/>
    <p:sldId id="263" r:id="rId9"/>
    <p:sldId id="274" r:id="rId10"/>
    <p:sldId id="275" r:id="rId11"/>
    <p:sldId id="272" r:id="rId12"/>
    <p:sldId id="287" r:id="rId13"/>
    <p:sldId id="276" r:id="rId14"/>
    <p:sldId id="281" r:id="rId15"/>
    <p:sldId id="279" r:id="rId16"/>
    <p:sldId id="280" r:id="rId17"/>
    <p:sldId id="273" r:id="rId18"/>
    <p:sldId id="292" r:id="rId19"/>
    <p:sldId id="282" r:id="rId20"/>
    <p:sldId id="293" r:id="rId21"/>
    <p:sldId id="288" r:id="rId22"/>
    <p:sldId id="289" r:id="rId23"/>
    <p:sldId id="283" r:id="rId24"/>
    <p:sldId id="290" r:id="rId25"/>
    <p:sldId id="28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4046">
          <p15:clr>
            <a:srgbClr val="A4A3A4"/>
          </p15:clr>
        </p15:guide>
        <p15:guide id="3" pos="2881">
          <p15:clr>
            <a:srgbClr val="A4A3A4"/>
          </p15:clr>
        </p15:guide>
        <p15:guide id="4" pos="290">
          <p15:clr>
            <a:srgbClr val="A4A3A4"/>
          </p15:clr>
        </p15:guide>
        <p15:guide id="5" pos="13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6"/>
    <a:srgbClr val="9E1B32"/>
    <a:srgbClr val="01369D"/>
    <a:srgbClr val="501788"/>
    <a:srgbClr val="C3DBE5"/>
    <a:srgbClr val="002525"/>
    <a:srgbClr val="00717B"/>
    <a:srgbClr val="EEE4B4"/>
    <a:srgbClr val="25374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5" autoAdjust="0"/>
    <p:restoredTop sz="96586" autoAdjust="0"/>
  </p:normalViewPr>
  <p:slideViewPr>
    <p:cSldViewPr snapToGrid="0" showGuides="1">
      <p:cViewPr varScale="1">
        <p:scale>
          <a:sx n="118" d="100"/>
          <a:sy n="118" d="100"/>
        </p:scale>
        <p:origin x="1722" y="102"/>
      </p:cViewPr>
      <p:guideLst>
        <p:guide orient="horz"/>
        <p:guide orient="horz" pos="4046"/>
        <p:guide pos="2881"/>
        <p:guide pos="290"/>
        <p:guide pos="137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-34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E05A4-29A6-45AB-82C9-31FC81F0251A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7148C-7D20-4A16-A012-82F3B33BEC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8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009B-AA83-4291-81BE-194F11CE1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28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10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11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83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12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73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74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14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67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15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01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16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46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17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34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18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83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19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1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20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4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83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21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18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22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27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23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60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24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6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64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3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2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4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8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1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9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2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FF08A-4426-49F1-843C-51C3C3D1F3E0}" type="slidenum">
              <a:rPr lang="en-US"/>
              <a:pPr/>
              <a:t>10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8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4585153"/>
          </a:xfrm>
          <a:prstGeom prst="rect">
            <a:avLst/>
          </a:prstGeom>
          <a:solidFill>
            <a:srgbClr val="0039A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399"/>
            <a:ext cx="7772400" cy="1664208"/>
          </a:xfrm>
        </p:spPr>
        <p:txBody>
          <a:bodyPr lIns="0" rIns="0" bIns="0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637994"/>
            <a:ext cx="8247888" cy="3877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800" b="0">
                <a:solidFill>
                  <a:srgbClr val="788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47" descr="Boeing_white_standar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363538"/>
            <a:ext cx="1855788" cy="447675"/>
          </a:xfrm>
          <a:prstGeom prst="rect">
            <a:avLst/>
          </a:prstGeom>
          <a:noFill/>
        </p:spPr>
      </p:pic>
      <p:sp>
        <p:nvSpPr>
          <p:cNvPr id="15" name="Rectangle 61"/>
          <p:cNvSpPr>
            <a:spLocks noChangeArrowheads="1"/>
          </p:cNvSpPr>
          <p:nvPr/>
        </p:nvSpPr>
        <p:spPr bwMode="auto">
          <a:xfrm>
            <a:off x="439738" y="6658300"/>
            <a:ext cx="2065337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Copyright © 2016 Boeing.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Author, Filename.ppt</a:t>
            </a:r>
            <a:r>
              <a:rPr lang="en-US" sz="800" dirty="0" smtClean="0"/>
              <a:t>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269337" y="539496"/>
            <a:ext cx="290120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Engineering, Test &amp; Technology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5993005" y="758952"/>
            <a:ext cx="2177537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Boeing Test &amp; Evaluation</a:t>
            </a:r>
          </a:p>
        </p:txBody>
      </p:sp>
    </p:spTree>
    <p:extLst>
      <p:ext uri="{BB962C8B-B14F-4D97-AF65-F5344CB8AC3E}">
        <p14:creationId xmlns:p14="http://schemas.microsoft.com/office/powerpoint/2010/main" val="39714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86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1311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1600200"/>
            <a:ext cx="3840480" cy="1311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033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1311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1600200"/>
            <a:ext cx="3840480" cy="1311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594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1311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1600200"/>
            <a:ext cx="3840480" cy="1311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1311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1600200"/>
            <a:ext cx="3840480" cy="1311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1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+ stop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Symbol" panose="05050102010706020507" pitchFamily="18" charset="2"/>
              <a:buChar char=""/>
              <a:defRPr/>
            </a:lvl1pPr>
            <a:lvl2pPr marL="288925" indent="-173038">
              <a:defRPr/>
            </a:lvl2pPr>
            <a:lvl3pPr marL="461963" indent="-184150">
              <a:defRPr/>
            </a:lvl3pPr>
            <a:lvl4pPr marL="746125" indent="-225425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589520" y="777240"/>
            <a:ext cx="320040" cy="2926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G</a:t>
            </a:r>
            <a:endParaRPr lang="en-US" sz="1400" b="1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985760" y="777240"/>
            <a:ext cx="320040" cy="2926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</a:rPr>
              <a:t>Y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382000" y="777240"/>
            <a:ext cx="320040" cy="2926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</a:t>
            </a:r>
            <a:endParaRPr lang="en-US" sz="1400" b="1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513320" y="556260"/>
            <a:ext cx="12877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Prev</a:t>
            </a:r>
            <a:r>
              <a:rPr lang="en-US" sz="1000" dirty="0" smtClean="0"/>
              <a:t> | </a:t>
            </a:r>
            <a:r>
              <a:rPr lang="en-US" sz="1000" dirty="0" err="1" smtClean="0"/>
              <a:t>Curr</a:t>
            </a:r>
            <a:r>
              <a:rPr lang="en-US" sz="1000" dirty="0" smtClean="0"/>
              <a:t>       YE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4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Content + nav butt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Symbol" panose="05050102010706020507" pitchFamily="18" charset="2"/>
              <a:buChar char=""/>
              <a:defRPr/>
            </a:lvl1pPr>
            <a:lvl2pPr marL="288925" indent="-173038">
              <a:defRPr/>
            </a:lvl2pPr>
            <a:lvl3pPr marL="461963" indent="-184150">
              <a:defRPr/>
            </a:lvl3pPr>
            <a:lvl4pPr marL="746125" indent="-225425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 userDrawn="1"/>
        </p:nvSpPr>
        <p:spPr>
          <a:xfrm>
            <a:off x="8046720" y="320040"/>
            <a:ext cx="182880" cy="18288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 userDrawn="1"/>
        </p:nvSpPr>
        <p:spPr>
          <a:xfrm>
            <a:off x="8494776" y="320040"/>
            <a:ext cx="182880" cy="182880"/>
          </a:xfrm>
          <a:prstGeom prst="actionButtonForwardNex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 userDrawn="1"/>
        </p:nvSpPr>
        <p:spPr>
          <a:xfrm>
            <a:off x="8266176" y="320040"/>
            <a:ext cx="182880" cy="18288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543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600200"/>
            <a:ext cx="9144000" cy="49377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448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Picture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600200"/>
            <a:ext cx="9144000" cy="4462272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830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87368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23360" cy="237744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4160520"/>
            <a:ext cx="4023360" cy="237744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091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585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4239" name="Picture 47" descr="Boeing_white_standar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363538"/>
            <a:ext cx="1855788" cy="447675"/>
          </a:xfrm>
          <a:prstGeom prst="rect">
            <a:avLst/>
          </a:prstGeom>
          <a:noFill/>
        </p:spPr>
      </p:pic>
      <p:sp>
        <p:nvSpPr>
          <p:cNvPr id="264253" name="Rectangle 61"/>
          <p:cNvSpPr>
            <a:spLocks noChangeArrowheads="1"/>
          </p:cNvSpPr>
          <p:nvPr/>
        </p:nvSpPr>
        <p:spPr bwMode="auto">
          <a:xfrm>
            <a:off x="439738" y="6658300"/>
            <a:ext cx="2065337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Copyright © 2017 Boeing. All rights reserved.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sz="quarter"/>
          </p:nvPr>
        </p:nvSpPr>
        <p:spPr>
          <a:xfrm>
            <a:off x="457200" y="2529450"/>
            <a:ext cx="7772400" cy="710964"/>
          </a:xfrm>
        </p:spPr>
        <p:txBody>
          <a:bodyPr anchor="ctr" anchorCtr="0"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3" name="Subtitle 2"/>
          <p:cNvSpPr>
            <a:spLocks noGrp="1"/>
          </p:cNvSpPr>
          <p:nvPr>
            <p:ph type="subTitle" sz="quarter" idx="1"/>
          </p:nvPr>
        </p:nvSpPr>
        <p:spPr>
          <a:xfrm>
            <a:off x="457200" y="4637994"/>
            <a:ext cx="8251825" cy="387798"/>
          </a:xfrm>
        </p:spPr>
        <p:txBody>
          <a:bodyPr/>
          <a:lstStyle>
            <a:lvl1pPr marL="0" indent="0">
              <a:buFontTx/>
              <a:buNone/>
              <a:defRPr sz="2800" b="0">
                <a:solidFill>
                  <a:srgbClr val="788288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Author, Filename.ppt</a:t>
            </a:r>
            <a:r>
              <a:rPr lang="en-US" sz="800" dirty="0" smtClean="0"/>
              <a:t>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269337" y="539496"/>
            <a:ext cx="290120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Engineering, Test &amp; Technology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993005" y="758952"/>
            <a:ext cx="2177537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Boeing Test &amp; Evaluation</a:t>
            </a:r>
          </a:p>
        </p:txBody>
      </p:sp>
    </p:spTree>
    <p:extLst>
      <p:ext uri="{BB962C8B-B14F-4D97-AF65-F5344CB8AC3E}">
        <p14:creationId xmlns:p14="http://schemas.microsoft.com/office/powerpoint/2010/main" val="349016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two pictures,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87368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23360" cy="21945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3867912"/>
            <a:ext cx="4023360" cy="21945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241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Rt content with one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87368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23360" cy="49377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492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Rt Content with one pic an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87368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23360" cy="49377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15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ft content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114800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1728" y="1600200"/>
            <a:ext cx="4023360" cy="49377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05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Lft Content with one pic an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114800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1728" y="1600200"/>
            <a:ext cx="4023360" cy="49377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927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ft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114800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1728" y="1600200"/>
            <a:ext cx="4023360" cy="237744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1728" y="4160520"/>
            <a:ext cx="4023360" cy="237744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864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Lft Content, 2 pictures +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114800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1728" y="1600200"/>
            <a:ext cx="4023360" cy="21945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1728" y="3867912"/>
            <a:ext cx="4023360" cy="21945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469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ft content with 2 screen ca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5029200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541264" y="1600200"/>
            <a:ext cx="3172968" cy="237744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541264" y="4160520"/>
            <a:ext cx="3172968" cy="237744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606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Lft Content, 2 screen captures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5029200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79008" y="1600200"/>
            <a:ext cx="2926080" cy="21945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79008" y="3867912"/>
            <a:ext cx="2926080" cy="21945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9100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with 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1920"/>
            <a:ext cx="8229600" cy="13111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600200"/>
            <a:ext cx="9144000" cy="2057400"/>
          </a:xfrm>
          <a:solidFill>
            <a:srgbClr val="97C5EB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103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3" descr="Boeing_RGBblue_standard"/>
          <p:cNvPicPr preferRelativeResize="0"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361950"/>
            <a:ext cx="1838325" cy="44291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0" y="4585154"/>
            <a:ext cx="9144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253" name="Rectangle 61"/>
          <p:cNvSpPr>
            <a:spLocks noChangeArrowheads="1"/>
          </p:cNvSpPr>
          <p:nvPr userDrawn="1"/>
        </p:nvSpPr>
        <p:spPr bwMode="auto">
          <a:xfrm>
            <a:off x="439738" y="6658300"/>
            <a:ext cx="2065337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 smtClean="0">
                <a:solidFill>
                  <a:schemeClr val="bg1"/>
                </a:solidFill>
              </a:rPr>
              <a:t>Copyright © 2016 Boeing. All rights reserved.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sz="quarter"/>
          </p:nvPr>
        </p:nvSpPr>
        <p:spPr>
          <a:xfrm>
            <a:off x="457200" y="2529450"/>
            <a:ext cx="7772400" cy="710964"/>
          </a:xfrm>
        </p:spPr>
        <p:txBody>
          <a:bodyPr anchor="ctr" anchorCtr="0"/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3" name="Subtitle 2"/>
          <p:cNvSpPr>
            <a:spLocks noGrp="1"/>
          </p:cNvSpPr>
          <p:nvPr>
            <p:ph type="subTitle" sz="quarter" idx="1"/>
          </p:nvPr>
        </p:nvSpPr>
        <p:spPr>
          <a:xfrm>
            <a:off x="457200" y="4637994"/>
            <a:ext cx="8251825" cy="387798"/>
          </a:xfrm>
        </p:spPr>
        <p:txBody>
          <a:bodyPr/>
          <a:lstStyle>
            <a:lvl1pPr marL="0" indent="0">
              <a:buFontTx/>
              <a:buNone/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Author, Filename.ppt</a:t>
            </a:r>
            <a:r>
              <a:rPr lang="en-US" sz="800" dirty="0" smtClean="0"/>
              <a:t>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271657" y="539496"/>
            <a:ext cx="290120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Engineering, Test &amp; Technology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5995325" y="758952"/>
            <a:ext cx="2177537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tx2"/>
                </a:solidFill>
              </a:rPr>
              <a:t>Boeing Test &amp; Evaluation</a:t>
            </a:r>
          </a:p>
        </p:txBody>
      </p:sp>
    </p:spTree>
    <p:extLst>
      <p:ext uri="{BB962C8B-B14F-4D97-AF65-F5344CB8AC3E}">
        <p14:creationId xmlns:p14="http://schemas.microsoft.com/office/powerpoint/2010/main" val="1734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with header image,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1920"/>
            <a:ext cx="8229600" cy="13111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600200"/>
            <a:ext cx="9144000" cy="2057400"/>
          </a:xfrm>
          <a:solidFill>
            <a:srgbClr val="97C5EB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64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2542032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8912" y="1371600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38912" y="4334256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8912" y="3145536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48056" y="6099048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38912" y="4928616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2596896" y="2542032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596896" y="1371600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2596896" y="4334256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2596896" y="3145536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2"/>
          </p:nvPr>
        </p:nvSpPr>
        <p:spPr>
          <a:xfrm>
            <a:off x="2596896" y="6099048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596896" y="4928616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4745736" y="2542032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45736" y="1371600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6"/>
          </p:nvPr>
        </p:nvSpPr>
        <p:spPr>
          <a:xfrm>
            <a:off x="4745736" y="4334256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4745736" y="3145536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8"/>
          </p:nvPr>
        </p:nvSpPr>
        <p:spPr>
          <a:xfrm>
            <a:off x="4745736" y="6099048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745736" y="4928616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30"/>
          </p:nvPr>
        </p:nvSpPr>
        <p:spPr>
          <a:xfrm>
            <a:off x="6894576" y="2542032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6894576" y="1371600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32"/>
          </p:nvPr>
        </p:nvSpPr>
        <p:spPr>
          <a:xfrm>
            <a:off x="6894576" y="4334256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894576" y="3145536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34"/>
          </p:nvPr>
        </p:nvSpPr>
        <p:spPr>
          <a:xfrm>
            <a:off x="6894576" y="6099048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894576" y="4928616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716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icture layou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2286000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6344" y="1124712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38912" y="3968496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8912" y="2807208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48056" y="5650992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38912" y="4489704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2596896" y="2286000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596896" y="1124712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2596896" y="3968496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2596896" y="2807208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2"/>
          </p:nvPr>
        </p:nvSpPr>
        <p:spPr>
          <a:xfrm>
            <a:off x="2596896" y="5650992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596896" y="4489704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4745736" y="2286000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45736" y="1124712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6"/>
          </p:nvPr>
        </p:nvSpPr>
        <p:spPr>
          <a:xfrm>
            <a:off x="4745736" y="3968496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4745736" y="2807208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8"/>
          </p:nvPr>
        </p:nvSpPr>
        <p:spPr>
          <a:xfrm>
            <a:off x="4745736" y="5650992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745736" y="4489704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30"/>
          </p:nvPr>
        </p:nvSpPr>
        <p:spPr>
          <a:xfrm>
            <a:off x="6894576" y="2286000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6894576" y="1124712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32"/>
          </p:nvPr>
        </p:nvSpPr>
        <p:spPr>
          <a:xfrm>
            <a:off x="6894576" y="3968496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894576" y="2807208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34"/>
          </p:nvPr>
        </p:nvSpPr>
        <p:spPr>
          <a:xfrm>
            <a:off x="6894576" y="5650992"/>
            <a:ext cx="1792224" cy="124650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894576" y="4489704"/>
            <a:ext cx="1801368" cy="11612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827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62456"/>
            <a:ext cx="5029200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455664" y="1371600"/>
            <a:ext cx="2249424" cy="1609344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455664" y="3145536"/>
            <a:ext cx="2249424" cy="1609344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455664" y="4928616"/>
            <a:ext cx="2249424" cy="1609344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993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layou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62456"/>
            <a:ext cx="5029200" cy="1280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455664" y="1179576"/>
            <a:ext cx="2249424" cy="155448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455664" y="2825496"/>
            <a:ext cx="2249424" cy="155448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455664" y="4462272"/>
            <a:ext cx="2249424" cy="155448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202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4328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6344" y="123444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8"/>
          </p:nvPr>
        </p:nvSpPr>
        <p:spPr>
          <a:xfrm>
            <a:off x="3538728" y="2624328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47872" y="123444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0"/>
          </p:nvPr>
        </p:nvSpPr>
        <p:spPr>
          <a:xfrm>
            <a:off x="6629400" y="2624328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629400" y="123444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22"/>
          </p:nvPr>
        </p:nvSpPr>
        <p:spPr>
          <a:xfrm>
            <a:off x="457200" y="4407408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66344" y="300837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28"/>
          </p:nvPr>
        </p:nvSpPr>
        <p:spPr>
          <a:xfrm>
            <a:off x="457200" y="618134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66344" y="4791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7" name="Content Placeholder 2"/>
          <p:cNvSpPr>
            <a:spLocks noGrp="1"/>
          </p:cNvSpPr>
          <p:nvPr>
            <p:ph idx="30"/>
          </p:nvPr>
        </p:nvSpPr>
        <p:spPr>
          <a:xfrm>
            <a:off x="3547872" y="4407408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3547872" y="300837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9" name="Content Placeholder 2"/>
          <p:cNvSpPr>
            <a:spLocks noGrp="1"/>
          </p:cNvSpPr>
          <p:nvPr>
            <p:ph idx="32"/>
          </p:nvPr>
        </p:nvSpPr>
        <p:spPr>
          <a:xfrm>
            <a:off x="3547872" y="618134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3547872" y="4791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1" name="Content Placeholder 2"/>
          <p:cNvSpPr>
            <a:spLocks noGrp="1"/>
          </p:cNvSpPr>
          <p:nvPr>
            <p:ph idx="34"/>
          </p:nvPr>
        </p:nvSpPr>
        <p:spPr>
          <a:xfrm>
            <a:off x="6629400" y="4407408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629400" y="300837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3" name="Content Placeholder 2"/>
          <p:cNvSpPr>
            <a:spLocks noGrp="1"/>
          </p:cNvSpPr>
          <p:nvPr>
            <p:ph idx="36"/>
          </p:nvPr>
        </p:nvSpPr>
        <p:spPr>
          <a:xfrm>
            <a:off x="6629400" y="618134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7"/>
          </p:nvPr>
        </p:nvSpPr>
        <p:spPr>
          <a:xfrm>
            <a:off x="6629400" y="4791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789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icture layou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086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6344" y="1060704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8"/>
          </p:nvPr>
        </p:nvSpPr>
        <p:spPr>
          <a:xfrm>
            <a:off x="3538728" y="234086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47872" y="1060704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0"/>
          </p:nvPr>
        </p:nvSpPr>
        <p:spPr>
          <a:xfrm>
            <a:off x="6629400" y="234086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629400" y="1060704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22"/>
          </p:nvPr>
        </p:nvSpPr>
        <p:spPr>
          <a:xfrm>
            <a:off x="457200" y="412394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66344" y="2834640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28"/>
          </p:nvPr>
        </p:nvSpPr>
        <p:spPr>
          <a:xfrm>
            <a:off x="457200" y="589788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66344" y="4617720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7" name="Content Placeholder 2"/>
          <p:cNvSpPr>
            <a:spLocks noGrp="1"/>
          </p:cNvSpPr>
          <p:nvPr>
            <p:ph idx="30"/>
          </p:nvPr>
        </p:nvSpPr>
        <p:spPr>
          <a:xfrm>
            <a:off x="3547872" y="412394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3547872" y="2834640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9" name="Content Placeholder 2"/>
          <p:cNvSpPr>
            <a:spLocks noGrp="1"/>
          </p:cNvSpPr>
          <p:nvPr>
            <p:ph idx="32"/>
          </p:nvPr>
        </p:nvSpPr>
        <p:spPr>
          <a:xfrm>
            <a:off x="3547872" y="589788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3547872" y="4617720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1" name="Content Placeholder 2"/>
          <p:cNvSpPr>
            <a:spLocks noGrp="1"/>
          </p:cNvSpPr>
          <p:nvPr>
            <p:ph idx="34"/>
          </p:nvPr>
        </p:nvSpPr>
        <p:spPr>
          <a:xfrm>
            <a:off x="6629400" y="4123944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629400" y="2834640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3" name="Content Placeholder 2"/>
          <p:cNvSpPr>
            <a:spLocks noGrp="1"/>
          </p:cNvSpPr>
          <p:nvPr>
            <p:ph idx="36"/>
          </p:nvPr>
        </p:nvSpPr>
        <p:spPr>
          <a:xfrm>
            <a:off x="6629400" y="589788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7"/>
          </p:nvPr>
        </p:nvSpPr>
        <p:spPr>
          <a:xfrm>
            <a:off x="6629400" y="4617720"/>
            <a:ext cx="2066544" cy="1280160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172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324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6344" y="160020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8"/>
          </p:nvPr>
        </p:nvSpPr>
        <p:spPr>
          <a:xfrm>
            <a:off x="3538728" y="306324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47872" y="160020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0"/>
          </p:nvPr>
        </p:nvSpPr>
        <p:spPr>
          <a:xfrm>
            <a:off x="6629400" y="306324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629400" y="160020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22"/>
          </p:nvPr>
        </p:nvSpPr>
        <p:spPr>
          <a:xfrm>
            <a:off x="457200" y="5102352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66344" y="3648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7" name="Content Placeholder 2"/>
          <p:cNvSpPr>
            <a:spLocks noGrp="1"/>
          </p:cNvSpPr>
          <p:nvPr>
            <p:ph idx="30"/>
          </p:nvPr>
        </p:nvSpPr>
        <p:spPr>
          <a:xfrm>
            <a:off x="3547872" y="5102352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3547872" y="3648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1" name="Content Placeholder 2"/>
          <p:cNvSpPr>
            <a:spLocks noGrp="1"/>
          </p:cNvSpPr>
          <p:nvPr>
            <p:ph idx="34"/>
          </p:nvPr>
        </p:nvSpPr>
        <p:spPr>
          <a:xfrm>
            <a:off x="6629400" y="5102352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629400" y="3648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194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layou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324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6344" y="160020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8"/>
          </p:nvPr>
        </p:nvSpPr>
        <p:spPr>
          <a:xfrm>
            <a:off x="3538728" y="306324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47872" y="160020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0"/>
          </p:nvPr>
        </p:nvSpPr>
        <p:spPr>
          <a:xfrm>
            <a:off x="6629400" y="3063240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629400" y="1600200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22"/>
          </p:nvPr>
        </p:nvSpPr>
        <p:spPr>
          <a:xfrm>
            <a:off x="457200" y="5102352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66344" y="3648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7" name="Content Placeholder 2"/>
          <p:cNvSpPr>
            <a:spLocks noGrp="1"/>
          </p:cNvSpPr>
          <p:nvPr>
            <p:ph idx="30"/>
          </p:nvPr>
        </p:nvSpPr>
        <p:spPr>
          <a:xfrm>
            <a:off x="3547872" y="5102352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3547872" y="3648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1" name="Content Placeholder 2"/>
          <p:cNvSpPr>
            <a:spLocks noGrp="1"/>
          </p:cNvSpPr>
          <p:nvPr>
            <p:ph idx="34"/>
          </p:nvPr>
        </p:nvSpPr>
        <p:spPr>
          <a:xfrm>
            <a:off x="6629400" y="5102352"/>
            <a:ext cx="2075688" cy="155448"/>
          </a:xfrm>
        </p:spPr>
        <p:txBody>
          <a:bodyPr/>
          <a:lstStyle>
            <a:lvl1pPr algn="l">
              <a:defRPr sz="900" b="1"/>
            </a:lvl1pPr>
            <a:lvl2pPr marL="0" indent="0">
              <a:buNone/>
              <a:defRPr sz="900" b="0"/>
            </a:lvl2pPr>
            <a:lvl3pPr>
              <a:defRPr sz="900" b="0"/>
            </a:lvl3pPr>
            <a:lvl4pPr>
              <a:defRPr sz="900" b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629400" y="3648456"/>
            <a:ext cx="2066544" cy="1389888"/>
          </a:xfrm>
          <a:solidFill>
            <a:srgbClr val="97C5E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9069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ottom Content with 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2544"/>
            <a:ext cx="8229600" cy="13111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23360" cy="2377440"/>
          </a:xfrm>
          <a:solidFill>
            <a:srgbClr val="97C5EB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81728" y="1600200"/>
            <a:ext cx="4023360" cy="2377440"/>
          </a:xfrm>
          <a:solidFill>
            <a:srgbClr val="97C5EB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58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3" descr="Boeing_RGBblue_standard"/>
          <p:cNvPicPr preferRelativeResize="0"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361950"/>
            <a:ext cx="1838325" cy="442913"/>
          </a:xfrm>
          <a:prstGeom prst="rect">
            <a:avLst/>
          </a:prstGeom>
          <a:noFill/>
        </p:spPr>
      </p:pic>
      <p:sp>
        <p:nvSpPr>
          <p:cNvPr id="264253" name="Rectangle 61"/>
          <p:cNvSpPr>
            <a:spLocks noChangeArrowheads="1"/>
          </p:cNvSpPr>
          <p:nvPr userDrawn="1"/>
        </p:nvSpPr>
        <p:spPr bwMode="auto">
          <a:xfrm>
            <a:off x="439738" y="6658300"/>
            <a:ext cx="2065337" cy="110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Copyright © 2016 Boeing. All rights reserved.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sz="quarter"/>
          </p:nvPr>
        </p:nvSpPr>
        <p:spPr>
          <a:xfrm>
            <a:off x="457200" y="2529450"/>
            <a:ext cx="7772400" cy="710964"/>
          </a:xfrm>
        </p:spPr>
        <p:txBody>
          <a:bodyPr anchor="ctr" anchorCtr="0"/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3" name="Subtitle 2"/>
          <p:cNvSpPr>
            <a:spLocks noGrp="1"/>
          </p:cNvSpPr>
          <p:nvPr>
            <p:ph type="subTitle" sz="quarter" idx="1"/>
          </p:nvPr>
        </p:nvSpPr>
        <p:spPr>
          <a:xfrm>
            <a:off x="457200" y="4637994"/>
            <a:ext cx="8251825" cy="387798"/>
          </a:xfrm>
        </p:spPr>
        <p:txBody>
          <a:bodyPr/>
          <a:lstStyle>
            <a:lvl1pPr marL="0" indent="0">
              <a:buFontTx/>
              <a:buNone/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81144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Author, Filename.ppt</a:t>
            </a:r>
            <a:r>
              <a:rPr lang="en-US" sz="800" dirty="0" smtClean="0"/>
              <a:t>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271657" y="539496"/>
            <a:ext cx="290120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Engineering, Test &amp; Technology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5995325" y="758952"/>
            <a:ext cx="2177537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tx2"/>
                </a:solidFill>
              </a:rPr>
              <a:t>Boeing Test &amp; Evaluation</a:t>
            </a:r>
          </a:p>
        </p:txBody>
      </p:sp>
    </p:spTree>
    <p:extLst>
      <p:ext uri="{BB962C8B-B14F-4D97-AF65-F5344CB8AC3E}">
        <p14:creationId xmlns:p14="http://schemas.microsoft.com/office/powerpoint/2010/main" val="38062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ottom Content with two image an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2544"/>
            <a:ext cx="8229600" cy="13111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23360" cy="2377440"/>
          </a:xfrm>
          <a:solidFill>
            <a:srgbClr val="97C5EB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81728" y="1600200"/>
            <a:ext cx="4023360" cy="2377440"/>
          </a:xfrm>
          <a:solidFill>
            <a:srgbClr val="97C5EB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9484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439738" y="6657975"/>
            <a:ext cx="2065337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Copyright © 2016 Boeing. All rights reserved.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Author, </a:t>
            </a:r>
            <a:fld id="{D72BAC86-7CA1-47DD-8EAD-39EA91178256}" type="datetime1">
              <a:rPr lang="en-US" smtClean="0"/>
              <a:pPr/>
              <a:t>7/7/2017</a:t>
            </a:fld>
            <a:r>
              <a:rPr lang="en-US" smtClean="0"/>
              <a:t>, Filename.ppt</a:t>
            </a:r>
            <a:r>
              <a:rPr lang="en-US" sz="800" smtClean="0"/>
              <a:t> </a:t>
            </a:r>
            <a:r>
              <a:rPr lang="en-US" sz="100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233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7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Symbol" panose="05050102010706020507" pitchFamily="18" charset="2"/>
              <a:buChar char=""/>
              <a:defRPr/>
            </a:lvl1pPr>
            <a:lvl2pPr marL="288925" indent="-173038">
              <a:defRPr/>
            </a:lvl2pPr>
            <a:lvl3pPr marL="461963" indent="-184150">
              <a:defRPr/>
            </a:lvl3pPr>
            <a:lvl4pPr marL="746125" indent="-225425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 smtClean="0"/>
              <a:t>Author, Filename.ppt</a:t>
            </a:r>
            <a:r>
              <a:rPr lang="en-US" sz="800" dirty="0" smtClean="0"/>
              <a:t>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20040"/>
            <a:ext cx="8229600" cy="378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621792"/>
            <a:ext cx="8229600" cy="323165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Author, Filename.ppt</a:t>
            </a:r>
            <a:r>
              <a:rPr lang="en-US" sz="800" dirty="0" smtClean="0"/>
              <a:t>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561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Author, Filename.ppt</a:t>
            </a:r>
            <a:r>
              <a:rPr lang="en-US" sz="800" dirty="0" smtClean="0"/>
              <a:t>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6391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6159484"/>
            <a:ext cx="8247888" cy="36933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Author, Filename.ppt</a:t>
            </a:r>
            <a:r>
              <a:rPr lang="en-US" sz="800" dirty="0" smtClean="0"/>
              <a:t>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4415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Author, Filename.ppt</a:t>
            </a:r>
            <a:r>
              <a:rPr lang="en-US" sz="800" dirty="0" smtClean="0"/>
              <a:t>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9144"/>
            <a:ext cx="9144000" cy="28346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356616"/>
            <a:ext cx="822960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488" y="1572768"/>
            <a:ext cx="82296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078" name="Rectangle 6"/>
          <p:cNvSpPr>
            <a:spLocks noChangeArrowheads="1"/>
          </p:cNvSpPr>
          <p:nvPr userDrawn="1"/>
        </p:nvSpPr>
        <p:spPr bwMode="auto">
          <a:xfrm>
            <a:off x="439738" y="6657975"/>
            <a:ext cx="2065337" cy="111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4" tIns="9144" rIns="9144" bIns="9144" anchor="b">
            <a:spAutoFit/>
          </a:bodyPr>
          <a:lstStyle/>
          <a:p>
            <a:pPr defTabSz="820738" eaLnBrk="0" hangingPunct="0"/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Copyright © 2017 Boeing. All rights reserved.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5313" y="6532563"/>
            <a:ext cx="17827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Author, Filename.ppt</a:t>
            </a:r>
            <a:r>
              <a:rPr lang="en-US" sz="800" dirty="0" smtClean="0"/>
              <a:t>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pic>
        <p:nvPicPr>
          <p:cNvPr id="18" name="Picture 17" descr="ET&amp;T.png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5" y="16945"/>
            <a:ext cx="2485526" cy="260258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3666744" y="77434"/>
            <a:ext cx="5020056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US" sz="1000" b="1" baseline="0" dirty="0" smtClean="0">
                <a:solidFill>
                  <a:schemeClr val="bg1"/>
                </a:solidFill>
              </a:rPr>
              <a:t>Boeing Test &amp; Evaluation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n-US" sz="1000" b="0" dirty="0" smtClean="0">
                <a:solidFill>
                  <a:schemeClr val="bg1"/>
                </a:solidFill>
              </a:rPr>
              <a:t>| ISASI 2017 Military Tutorial Presentation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8" r:id="rId8"/>
    <p:sldLayoutId id="2147483694" r:id="rId9"/>
    <p:sldLayoutId id="2147483699" r:id="rId10"/>
    <p:sldLayoutId id="2147483700" r:id="rId11"/>
    <p:sldLayoutId id="2147483701" r:id="rId12"/>
    <p:sldLayoutId id="2147483693" r:id="rId13"/>
    <p:sldLayoutId id="2147483702" r:id="rId14"/>
    <p:sldLayoutId id="2147483726" r:id="rId15"/>
    <p:sldLayoutId id="2147483727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28" r:id="rId27"/>
    <p:sldLayoutId id="2147483729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695" r:id="rId41"/>
    <p:sldLayoutId id="2147483703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ysClr val="windowText" lastClr="000000"/>
          </a:solidFill>
          <a:latin typeface="+mj-lt"/>
          <a:ea typeface="+mj-ea"/>
          <a:cs typeface="+mj-cs"/>
        </a:defRPr>
      </a:lvl1pPr>
      <a:lvl2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defTabSz="10207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0" indent="0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"/>
        <a:defRPr sz="2000" b="1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925" indent="-173038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▪"/>
        <a:defRPr sz="20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508000" indent="-184150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▪"/>
        <a:defRPr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803275" indent="-225425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9572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14144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18716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3288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786063" indent="-163513" algn="l" defTabSz="82073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Boeing_RGBblue_largePP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7801" y="2990850"/>
            <a:ext cx="369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9493" y="6658305"/>
            <a:ext cx="2065337" cy="1107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2" tIns="9142" rIns="9142" bIns="9142" anchor="b">
            <a:spAutoFit/>
          </a:bodyPr>
          <a:lstStyle/>
          <a:p>
            <a:pPr defTabSz="82059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Copyright © 2016 Boeing. All rights reserved.</a:t>
            </a:r>
            <a:endParaRPr lang="en-US" sz="60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23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120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239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359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478" algn="l" defTabSz="102058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169833" indent="-169833" algn="l" defTabSz="82059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Wingdings" pitchFamily="2" charset="2"/>
        <a:buChar char="§"/>
        <a:defRPr sz="2200" b="1">
          <a:solidFill>
            <a:srgbClr val="000000"/>
          </a:solidFill>
          <a:latin typeface="+mn-lt"/>
          <a:ea typeface="+mn-ea"/>
          <a:cs typeface="+mn-cs"/>
        </a:defRPr>
      </a:lvl1pPr>
      <a:lvl2pPr marL="385695" indent="-214275" algn="l" defTabSz="82059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Arial" pitchFamily="34" charset="0"/>
        <a:buChar char="–"/>
        <a:defRPr sz="2000">
          <a:solidFill>
            <a:srgbClr val="000000"/>
          </a:solidFill>
          <a:latin typeface="+mn-lt"/>
        </a:defRPr>
      </a:lvl2pPr>
      <a:lvl3pPr marL="576162" indent="-174594" algn="l" defTabSz="82059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79202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957094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414214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7133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32845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85573" indent="-163484" algn="l" defTabSz="82059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7200" y="2197052"/>
            <a:ext cx="7772400" cy="1375761"/>
          </a:xfrm>
        </p:spPr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A Little Merge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141343" y="6532563"/>
            <a:ext cx="3586732" cy="246062"/>
          </a:xfrm>
        </p:spPr>
        <p:txBody>
          <a:bodyPr/>
          <a:lstStyle/>
          <a:p>
            <a:r>
              <a:rPr lang="en-US" dirty="0" smtClean="0"/>
              <a:t>Karstens, 2017 August - ISASI – Mil Tutorial – SMS &amp; Mil Aero.pptx</a:t>
            </a:r>
            <a:r>
              <a:rPr lang="en-US" sz="800" dirty="0" smtClean="0"/>
              <a:t>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1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Background -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10</a:t>
            </a:fld>
            <a:endParaRPr lang="en-US" sz="1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8" y="1139597"/>
            <a:ext cx="8100151" cy="532216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778033" y="2071507"/>
            <a:ext cx="1288869" cy="541065"/>
            <a:chOff x="2778033" y="2071507"/>
            <a:chExt cx="1288869" cy="541065"/>
          </a:xfrm>
        </p:grpSpPr>
        <p:sp>
          <p:nvSpPr>
            <p:cNvPr id="13" name="Rounded Rectangle 12"/>
            <p:cNvSpPr/>
            <p:nvPr/>
          </p:nvSpPr>
          <p:spPr>
            <a:xfrm>
              <a:off x="2778033" y="2124892"/>
              <a:ext cx="1288869" cy="487680"/>
            </a:xfrm>
            <a:prstGeom prst="roundRect">
              <a:avLst/>
            </a:prstGeom>
            <a:solidFill>
              <a:srgbClr val="FBDE81">
                <a:alpha val="35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17815" y="2071507"/>
              <a:ext cx="409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4x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55771" y="3477150"/>
            <a:ext cx="1706880" cy="523220"/>
            <a:chOff x="6844937" y="3148225"/>
            <a:chExt cx="1706880" cy="523220"/>
          </a:xfrm>
        </p:grpSpPr>
        <p:sp>
          <p:nvSpPr>
            <p:cNvPr id="17" name="Rounded Rectangle 16"/>
            <p:cNvSpPr/>
            <p:nvPr/>
          </p:nvSpPr>
          <p:spPr>
            <a:xfrm>
              <a:off x="6844937" y="3173655"/>
              <a:ext cx="1706880" cy="487680"/>
            </a:xfrm>
            <a:prstGeom prst="roundRect">
              <a:avLst/>
            </a:prstGeom>
            <a:solidFill>
              <a:srgbClr val="FBDE81">
                <a:alpha val="35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44937" y="3148225"/>
              <a:ext cx="1706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Straight-forward </a:t>
              </a:r>
              <a:b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2-Phase Execution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27708" y="5927920"/>
            <a:ext cx="1706880" cy="298713"/>
            <a:chOff x="6844937" y="3165643"/>
            <a:chExt cx="1706880" cy="495692"/>
          </a:xfrm>
        </p:grpSpPr>
        <p:sp>
          <p:nvSpPr>
            <p:cNvPr id="21" name="Rounded Rectangle 20"/>
            <p:cNvSpPr/>
            <p:nvPr/>
          </p:nvSpPr>
          <p:spPr>
            <a:xfrm>
              <a:off x="6844937" y="3173655"/>
              <a:ext cx="1706880" cy="487680"/>
            </a:xfrm>
            <a:prstGeom prst="roundRect">
              <a:avLst/>
            </a:prstGeom>
            <a:solidFill>
              <a:srgbClr val="FBDE81">
                <a:alpha val="35000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44937" y="3165643"/>
              <a:ext cx="1706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Exit Criteria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13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Element 1 – Improvements to . . . gap analyses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11</a:t>
            </a:fld>
            <a:endParaRPr lang="en-US" sz="1000" dirty="0"/>
          </a:p>
        </p:txBody>
      </p:sp>
      <p:sp>
        <p:nvSpPr>
          <p:cNvPr id="9" name="Content Placeholder 16"/>
          <p:cNvSpPr txBox="1">
            <a:spLocks/>
          </p:cNvSpPr>
          <p:nvPr/>
        </p:nvSpPr>
        <p:spPr bwMode="auto">
          <a:xfrm>
            <a:off x="412412" y="1169148"/>
            <a:ext cx="83255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"/>
              <a:tabLst>
                <a:tab pos="1258888" algn="l"/>
              </a:tabLst>
            </a:pPr>
            <a:r>
              <a:rPr lang="en-US" b="1" kern="0" dirty="0" smtClean="0"/>
              <a:t>Two previous gap analyses</a:t>
            </a:r>
            <a:endParaRPr lang="en-US" kern="0" dirty="0"/>
          </a:p>
        </p:txBody>
      </p:sp>
      <p:sp>
        <p:nvSpPr>
          <p:cNvPr id="10" name="Content Placeholder 16"/>
          <p:cNvSpPr txBox="1">
            <a:spLocks/>
          </p:cNvSpPr>
          <p:nvPr/>
        </p:nvSpPr>
        <p:spPr bwMode="auto">
          <a:xfrm>
            <a:off x="412412" y="1614629"/>
            <a:ext cx="83255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Provided a general path forward </a:t>
            </a:r>
            <a:r>
              <a:rPr lang="en-US" dirty="0" smtClean="0"/>
              <a:t>within scope of each</a:t>
            </a:r>
            <a:endParaRPr lang="en-US" kern="0" dirty="0"/>
          </a:p>
        </p:txBody>
      </p:sp>
      <p:sp>
        <p:nvSpPr>
          <p:cNvPr id="11" name="Content Placeholder 16"/>
          <p:cNvSpPr txBox="1">
            <a:spLocks/>
          </p:cNvSpPr>
          <p:nvPr/>
        </p:nvSpPr>
        <p:spPr bwMode="auto">
          <a:xfrm>
            <a:off x="412412" y="2921884"/>
            <a:ext cx="83255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1484313" algn="l"/>
              </a:tabLst>
            </a:pPr>
            <a:r>
              <a:rPr lang="en-US" kern="0" dirty="0" smtClean="0"/>
              <a:t>Still left a “gap” to comprehensive SMS implementation</a:t>
            </a:r>
            <a:endParaRPr lang="en-US" kern="0" dirty="0"/>
          </a:p>
        </p:txBody>
      </p:sp>
      <p:sp>
        <p:nvSpPr>
          <p:cNvPr id="13" name="Content Placeholder 16"/>
          <p:cNvSpPr txBox="1">
            <a:spLocks/>
          </p:cNvSpPr>
          <p:nvPr/>
        </p:nvSpPr>
        <p:spPr bwMode="auto">
          <a:xfrm>
            <a:off x="412412" y="2076294"/>
            <a:ext cx="83255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1484313" algn="l"/>
              </a:tabLst>
            </a:pPr>
            <a:r>
              <a:rPr lang="en-US" dirty="0" smtClean="0"/>
              <a:t>Preliminary gap analysis – ___ questions</a:t>
            </a:r>
            <a:endParaRPr lang="en-US" kern="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1484313" algn="l"/>
              </a:tabLst>
            </a:pPr>
            <a:r>
              <a:rPr lang="en-US" dirty="0" smtClean="0"/>
              <a:t>Detailed gap analysis – 75 questions</a:t>
            </a:r>
            <a:endParaRPr lang="en-US" kern="0" dirty="0"/>
          </a:p>
        </p:txBody>
      </p:sp>
      <p:sp>
        <p:nvSpPr>
          <p:cNvPr id="2" name="Rounded Rectangle 1"/>
          <p:cNvSpPr/>
          <p:nvPr/>
        </p:nvSpPr>
        <p:spPr>
          <a:xfrm>
            <a:off x="3568588" y="2060110"/>
            <a:ext cx="461246" cy="335133"/>
          </a:xfrm>
          <a:prstGeom prst="roundRect">
            <a:avLst/>
          </a:prstGeom>
          <a:solidFill>
            <a:srgbClr val="F6DA14">
              <a:alpha val="40000"/>
            </a:srgb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Element 2 – Mapping . . . documentation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12</a:t>
            </a:fld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712" y="1105553"/>
            <a:ext cx="3784926" cy="540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4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/>
              <a:t>Element 2 – Mapping . . . documentation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13</a:t>
            </a:fld>
            <a:endParaRPr lang="en-US" sz="1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87589" y="1313874"/>
            <a:ext cx="3965098" cy="5218689"/>
            <a:chOff x="4201578" y="2050994"/>
            <a:chExt cx="3469671" cy="45666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1578" y="2050994"/>
              <a:ext cx="3469671" cy="26596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01578" y="4702515"/>
              <a:ext cx="3469671" cy="191510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11" y="1278541"/>
            <a:ext cx="4343063" cy="1314567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630077" y="1222433"/>
            <a:ext cx="202302" cy="336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/>
              <a:t>Element 2 – Mapping . . . documentation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14</a:t>
            </a:fld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025" y="1111366"/>
            <a:ext cx="4065169" cy="540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/>
              <a:t>Element 2 – Mapping . . . documentation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15</a:t>
            </a:fld>
            <a:endParaRPr lang="en-US" sz="1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18" y="2659902"/>
            <a:ext cx="5978496" cy="3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/>
              <a:t>Element 2 – Mapping . . . documentation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16</a:t>
            </a:fld>
            <a:endParaRPr lang="en-US" sz="1000" dirty="0"/>
          </a:p>
        </p:txBody>
      </p:sp>
      <p:sp>
        <p:nvSpPr>
          <p:cNvPr id="8" name="Content Placeholder 16"/>
          <p:cNvSpPr txBox="1">
            <a:spLocks/>
          </p:cNvSpPr>
          <p:nvPr/>
        </p:nvSpPr>
        <p:spPr bwMode="auto">
          <a:xfrm>
            <a:off x="387655" y="1199468"/>
            <a:ext cx="8325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Developing our organizational model</a:t>
            </a:r>
            <a:endParaRPr lang="en-US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1432291" y="3337858"/>
            <a:ext cx="2427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AF Structure</a:t>
            </a:r>
            <a:r>
              <a:rPr lang="en-US" dirty="0" smtClean="0"/>
              <a:t>:</a:t>
            </a:r>
          </a:p>
          <a:p>
            <a:pPr marL="112713"/>
            <a:r>
              <a:rPr lang="en-US" dirty="0" smtClean="0">
                <a:solidFill>
                  <a:srgbClr val="7030A0"/>
                </a:solidFill>
              </a:rPr>
              <a:t>Major Command</a:t>
            </a:r>
          </a:p>
          <a:p>
            <a:pPr marL="112713"/>
            <a:r>
              <a:rPr lang="en-US" dirty="0" smtClean="0">
                <a:solidFill>
                  <a:srgbClr val="7030A0"/>
                </a:solidFill>
              </a:rPr>
              <a:t>Numbered Air Force</a:t>
            </a:r>
          </a:p>
          <a:p>
            <a:pPr marL="112713"/>
            <a:r>
              <a:rPr lang="en-US" dirty="0" smtClean="0">
                <a:solidFill>
                  <a:srgbClr val="7030A0"/>
                </a:solidFill>
              </a:rPr>
              <a:t>Wing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20975" y="3340574"/>
            <a:ext cx="826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Level</a:t>
            </a:r>
            <a:r>
              <a:rPr lang="en-US" dirty="0"/>
              <a:t>: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rgbClr val="007165"/>
                </a:solidFill>
              </a:rPr>
              <a:t>“A”</a:t>
            </a:r>
          </a:p>
          <a:p>
            <a:pPr algn="ctr"/>
            <a:r>
              <a:rPr lang="en-US" dirty="0" smtClean="0">
                <a:solidFill>
                  <a:srgbClr val="007165"/>
                </a:solidFill>
              </a:rPr>
              <a:t>“B”</a:t>
            </a:r>
          </a:p>
          <a:p>
            <a:pPr algn="ctr"/>
            <a:r>
              <a:rPr lang="en-US" dirty="0" smtClean="0">
                <a:solidFill>
                  <a:srgbClr val="007165"/>
                </a:solidFill>
              </a:rPr>
              <a:t>“C”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5542" y="3348658"/>
            <a:ext cx="2969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BT&amp;E Equivalent</a:t>
            </a:r>
            <a:r>
              <a:rPr lang="en-US" dirty="0" smtClean="0"/>
              <a:t>:</a:t>
            </a:r>
          </a:p>
          <a:p>
            <a:pPr marL="112713"/>
            <a:r>
              <a:rPr lang="en-US" dirty="0" smtClean="0">
                <a:solidFill>
                  <a:srgbClr val="0039A6"/>
                </a:solidFill>
              </a:rPr>
              <a:t>BT&amp;E</a:t>
            </a:r>
          </a:p>
          <a:p>
            <a:pPr marL="112713"/>
            <a:r>
              <a:rPr lang="en-US" dirty="0" smtClean="0">
                <a:solidFill>
                  <a:srgbClr val="0039A6"/>
                </a:solidFill>
              </a:rPr>
              <a:t>Flight Test / Lab Test</a:t>
            </a:r>
          </a:p>
          <a:p>
            <a:pPr marL="112713"/>
            <a:r>
              <a:rPr lang="en-US" dirty="0" smtClean="0">
                <a:solidFill>
                  <a:srgbClr val="0039A6"/>
                </a:solidFill>
              </a:rPr>
              <a:t>Capability / Site / Program</a:t>
            </a:r>
          </a:p>
        </p:txBody>
      </p:sp>
      <p:sp>
        <p:nvSpPr>
          <p:cNvPr id="12" name="Content Placeholder 16"/>
          <p:cNvSpPr txBox="1">
            <a:spLocks/>
          </p:cNvSpPr>
          <p:nvPr/>
        </p:nvSpPr>
        <p:spPr bwMode="auto">
          <a:xfrm>
            <a:off x="386285" y="1615826"/>
            <a:ext cx="83255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Both a detailed gap analysis and the FAA SMS Assurance Guide indicated that compliance required effort at different levels of the organization.</a:t>
            </a:r>
            <a:endParaRPr lang="en-US" kern="0" dirty="0"/>
          </a:p>
        </p:txBody>
      </p:sp>
      <p:sp>
        <p:nvSpPr>
          <p:cNvPr id="13" name="Content Placeholder 16"/>
          <p:cNvSpPr txBox="1">
            <a:spLocks/>
          </p:cNvSpPr>
          <p:nvPr/>
        </p:nvSpPr>
        <p:spPr bwMode="auto">
          <a:xfrm>
            <a:off x="386285" y="2565154"/>
            <a:ext cx="83255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Being ex-US Air Force flightcrew, Sid and I fell back on an organizational concept (for modeling our effort) that made sense to us: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050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57199" y="1090199"/>
          <a:ext cx="8229600" cy="495840"/>
        </p:xfrm>
        <a:graphic>
          <a:graphicData uri="http://schemas.openxmlformats.org/drawingml/2006/table">
            <a:tbl>
              <a:tblPr/>
              <a:tblGrid>
                <a:gridCol w="179060"/>
                <a:gridCol w="666103"/>
                <a:gridCol w="1346532"/>
                <a:gridCol w="1647352"/>
                <a:gridCol w="1647352"/>
                <a:gridCol w="651779"/>
                <a:gridCol w="479881"/>
                <a:gridCol w="214872"/>
                <a:gridCol w="214872"/>
                <a:gridCol w="780702"/>
                <a:gridCol w="401095"/>
              </a:tblGrid>
              <a:tr h="158924">
                <a:tc>
                  <a:txBody>
                    <a:bodyPr/>
                    <a:lstStyle/>
                    <a:p>
                      <a:pPr algn="ctr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 3 / 1 Jun 10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Flowdown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</a:t>
                      </a:r>
                    </a:p>
                  </a:txBody>
                  <a:tcPr marL="5372" marR="5372" marT="537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Framework Component / Element / Process #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Objective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Expectations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SMS Framework</a:t>
                      </a:r>
                      <a:b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Level of Applicability 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B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C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Applicability to</a:t>
                      </a:r>
                      <a:b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 Questions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Element 3 – Develop </a:t>
            </a:r>
            <a:r>
              <a:rPr lang="en-US" dirty="0"/>
              <a:t>the Model	“Implementation </a:t>
            </a:r>
            <a:r>
              <a:rPr lang="en-US" dirty="0" smtClean="0"/>
              <a:t>Checklist”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17</a:t>
            </a:fld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98" y="1586039"/>
            <a:ext cx="8378794" cy="394060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05495" y="5771834"/>
            <a:ext cx="4099199" cy="861774"/>
            <a:chOff x="2524717" y="5639879"/>
            <a:chExt cx="4099199" cy="861774"/>
          </a:xfrm>
        </p:grpSpPr>
        <p:sp>
          <p:nvSpPr>
            <p:cNvPr id="2" name="TextBox 1"/>
            <p:cNvSpPr txBox="1"/>
            <p:nvPr/>
          </p:nvSpPr>
          <p:spPr>
            <a:xfrm>
              <a:off x="2524717" y="5639879"/>
              <a:ext cx="40991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286 total lines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</a:rPr>
                <a:t>0</a:t>
              </a:r>
              <a:r>
                <a:rPr lang="en-US" sz="1600" dirty="0" smtClean="0"/>
                <a:t>85 “blank” lines (81) and moved items (4) </a:t>
              </a:r>
            </a:p>
            <a:p>
              <a:r>
                <a:rPr lang="en-US" sz="1600" dirty="0" smtClean="0"/>
                <a:t>201 actionable items</a:t>
              </a:r>
              <a:endParaRPr lang="en-US" sz="16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557085" y="6182315"/>
              <a:ext cx="4045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92" y="5521280"/>
            <a:ext cx="3831579" cy="17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697020"/>
              </p:ext>
            </p:extLst>
          </p:nvPr>
        </p:nvGraphicFramePr>
        <p:xfrm>
          <a:off x="457199" y="1090199"/>
          <a:ext cx="8229600" cy="495840"/>
        </p:xfrm>
        <a:graphic>
          <a:graphicData uri="http://schemas.openxmlformats.org/drawingml/2006/table">
            <a:tbl>
              <a:tblPr/>
              <a:tblGrid>
                <a:gridCol w="179060"/>
                <a:gridCol w="666103"/>
                <a:gridCol w="1346532"/>
                <a:gridCol w="1647352"/>
                <a:gridCol w="1647352"/>
                <a:gridCol w="651779"/>
                <a:gridCol w="479881"/>
                <a:gridCol w="214872"/>
                <a:gridCol w="214872"/>
                <a:gridCol w="780702"/>
                <a:gridCol w="401095"/>
              </a:tblGrid>
              <a:tr h="158924">
                <a:tc>
                  <a:txBody>
                    <a:bodyPr/>
                    <a:lstStyle/>
                    <a:p>
                      <a:pPr algn="ctr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 3 / 1 Jun 10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Flowdown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</a:t>
                      </a:r>
                    </a:p>
                  </a:txBody>
                  <a:tcPr marL="5372" marR="5372" marT="537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Framework Component / Element / Process #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Objective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Expectations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SMS Framework</a:t>
                      </a:r>
                      <a:b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Level of Applicability 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B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C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Applicability to</a:t>
                      </a:r>
                      <a:b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 Questions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Element 3 – Develop </a:t>
            </a:r>
            <a:r>
              <a:rPr lang="en-US" dirty="0"/>
              <a:t>the Model	“Implementation </a:t>
            </a:r>
            <a:r>
              <a:rPr lang="en-US" dirty="0" smtClean="0"/>
              <a:t>Checklist”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18</a:t>
            </a:fld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586039"/>
            <a:ext cx="8229600" cy="19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57199" y="1090199"/>
          <a:ext cx="8229600" cy="495840"/>
        </p:xfrm>
        <a:graphic>
          <a:graphicData uri="http://schemas.openxmlformats.org/drawingml/2006/table">
            <a:tbl>
              <a:tblPr/>
              <a:tblGrid>
                <a:gridCol w="179060"/>
                <a:gridCol w="666103"/>
                <a:gridCol w="1346532"/>
                <a:gridCol w="1647352"/>
                <a:gridCol w="1647352"/>
                <a:gridCol w="651779"/>
                <a:gridCol w="479881"/>
                <a:gridCol w="214872"/>
                <a:gridCol w="214872"/>
                <a:gridCol w="780702"/>
                <a:gridCol w="401095"/>
              </a:tblGrid>
              <a:tr h="158924">
                <a:tc>
                  <a:txBody>
                    <a:bodyPr/>
                    <a:lstStyle/>
                    <a:p>
                      <a:pPr algn="ctr" fontAlgn="t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 3 / 1 Jun 10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Flowdown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72" marR="5372" marT="53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9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</a:t>
                      </a:r>
                    </a:p>
                  </a:txBody>
                  <a:tcPr marL="5372" marR="5372" marT="537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Framework Component / Element / Process #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Objective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Expectations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SMS Framework</a:t>
                      </a:r>
                      <a:b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Level of Applicability 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B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C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Applicability to</a:t>
                      </a:r>
                      <a:b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 Questions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5372" marR="5372" marT="53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Element 3 – Develop </a:t>
            </a:r>
            <a:r>
              <a:rPr lang="en-US" dirty="0"/>
              <a:t>the Model	“Implementation </a:t>
            </a:r>
            <a:r>
              <a:rPr lang="en-US" dirty="0" smtClean="0"/>
              <a:t>Checklist”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19</a:t>
            </a:fld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199" y="3849330"/>
            <a:ext cx="4214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little Air Safety Investigation motivation . . .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586039"/>
            <a:ext cx="8237693" cy="213053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613728" y="1545579"/>
            <a:ext cx="4601339" cy="4252256"/>
            <a:chOff x="2613728" y="1545579"/>
            <a:chExt cx="4601339" cy="425225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646096" y="1586039"/>
              <a:ext cx="655454" cy="2865265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646096" y="2138109"/>
              <a:ext cx="653521" cy="3599144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290345" y="1586039"/>
              <a:ext cx="2924722" cy="2865265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88997" y="2143039"/>
              <a:ext cx="2926070" cy="3654796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9617" y="4451304"/>
              <a:ext cx="3915450" cy="1346531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>
            <a:xfrm>
              <a:off x="2613728" y="1545579"/>
              <a:ext cx="1723603" cy="63927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5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994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80598" y="1575947"/>
            <a:ext cx="8306202" cy="52007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2</a:t>
            </a:fld>
            <a:endParaRPr lang="en-US" sz="1000" dirty="0"/>
          </a:p>
        </p:txBody>
      </p:sp>
      <p:sp>
        <p:nvSpPr>
          <p:cNvPr id="6" name="Content Placeholder 16"/>
          <p:cNvSpPr txBox="1">
            <a:spLocks/>
          </p:cNvSpPr>
          <p:nvPr/>
        </p:nvSpPr>
        <p:spPr bwMode="auto">
          <a:xfrm>
            <a:off x="379562" y="2275207"/>
            <a:ext cx="830620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</a:pPr>
            <a:r>
              <a:rPr lang="en-US" kern="0" dirty="0" smtClean="0"/>
              <a:t>Background</a:t>
            </a:r>
            <a:endParaRPr lang="en-US" kern="0" dirty="0"/>
          </a:p>
        </p:txBody>
      </p:sp>
      <p:sp>
        <p:nvSpPr>
          <p:cNvPr id="8" name="Content Placeholder 16"/>
          <p:cNvSpPr txBox="1">
            <a:spLocks/>
          </p:cNvSpPr>
          <p:nvPr/>
        </p:nvSpPr>
        <p:spPr bwMode="auto">
          <a:xfrm>
            <a:off x="379562" y="2970189"/>
            <a:ext cx="830620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200000"/>
              </a:lnSpc>
            </a:pPr>
            <a:r>
              <a:rPr lang="en-US" kern="0" dirty="0" smtClean="0"/>
              <a:t>The Guts of the Presentation</a:t>
            </a:r>
            <a:endParaRPr lang="en-US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Element 3 – Develop </a:t>
            </a:r>
            <a:r>
              <a:rPr lang="en-US" dirty="0"/>
              <a:t>the Model	“Implementation </a:t>
            </a:r>
            <a:r>
              <a:rPr lang="en-US" dirty="0" smtClean="0"/>
              <a:t>Checklist”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20</a:t>
            </a:fld>
            <a:endParaRPr lang="en-US" sz="1000" dirty="0"/>
          </a:p>
        </p:txBody>
      </p:sp>
      <p:sp>
        <p:nvSpPr>
          <p:cNvPr id="9" name="Content Placeholder 16"/>
          <p:cNvSpPr txBox="1">
            <a:spLocks/>
          </p:cNvSpPr>
          <p:nvPr/>
        </p:nvSpPr>
        <p:spPr bwMode="auto">
          <a:xfrm>
            <a:off x="387655" y="1199468"/>
            <a:ext cx="83255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Cross-references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DGA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99" y="2025510"/>
            <a:ext cx="7711709" cy="450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Element 3 – Develop </a:t>
            </a:r>
            <a:r>
              <a:rPr lang="en-US" dirty="0"/>
              <a:t>the Model	“Implementation </a:t>
            </a:r>
            <a:r>
              <a:rPr lang="en-US" dirty="0" smtClean="0"/>
              <a:t>Checklist”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 smtClean="0"/>
              <a:t>Karstens, </a:t>
            </a:r>
            <a:r>
              <a:rPr lang="en-US" dirty="0"/>
              <a:t>2017 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21</a:t>
            </a:fld>
            <a:endParaRPr lang="en-US" sz="1000" dirty="0"/>
          </a:p>
        </p:txBody>
      </p:sp>
      <p:sp>
        <p:nvSpPr>
          <p:cNvPr id="9" name="Content Placeholder 16"/>
          <p:cNvSpPr txBox="1">
            <a:spLocks/>
          </p:cNvSpPr>
          <p:nvPr/>
        </p:nvSpPr>
        <p:spPr bwMode="auto">
          <a:xfrm>
            <a:off x="387655" y="1199468"/>
            <a:ext cx="83255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Cross-references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DCMA 8210.1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38" y="2010905"/>
            <a:ext cx="7743473" cy="44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/>
              <a:t>Element 3 – Develop the </a:t>
            </a:r>
            <a:r>
              <a:rPr lang="en-US" dirty="0" smtClean="0"/>
              <a:t>Model	“</a:t>
            </a:r>
            <a:r>
              <a:rPr lang="en-US" dirty="0"/>
              <a:t>Implementation </a:t>
            </a:r>
            <a:r>
              <a:rPr lang="en-US" dirty="0" smtClean="0"/>
              <a:t>Tool”  (“Workbook”)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22</a:t>
            </a:fld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837" y="1190065"/>
            <a:ext cx="6162675" cy="46958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61168" y="1116701"/>
            <a:ext cx="380326" cy="1537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/>
              <a:t>Element 3 – Develop the </a:t>
            </a:r>
            <a:r>
              <a:rPr lang="en-US" dirty="0" smtClean="0"/>
              <a:t>Model	“</a:t>
            </a:r>
            <a:r>
              <a:rPr lang="en-US" dirty="0"/>
              <a:t>Implementation </a:t>
            </a:r>
            <a:r>
              <a:rPr lang="en-US" dirty="0" smtClean="0"/>
              <a:t>Tool”  (“Workbook”)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23</a:t>
            </a:fld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60375" y="5707866"/>
            <a:ext cx="830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Once completed by the user, the workbook feeds the development of the corresponding SMS supplement (template).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1" y="1338898"/>
            <a:ext cx="6134100" cy="3448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9239" y="4699070"/>
            <a:ext cx="938676" cy="7848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Choose an item.</a:t>
            </a:r>
          </a:p>
          <a:p>
            <a:r>
              <a:rPr lang="en-US" sz="900" dirty="0" smtClean="0">
                <a:latin typeface="Calibri" panose="020F0502020204030204" pitchFamily="34" charset="0"/>
              </a:rPr>
              <a:t>Demonstrated</a:t>
            </a:r>
          </a:p>
          <a:p>
            <a:r>
              <a:rPr lang="en-US" sz="900" dirty="0" smtClean="0">
                <a:latin typeface="Calibri" panose="020F0502020204030204" pitchFamily="34" charset="0"/>
              </a:rPr>
              <a:t>Implemented</a:t>
            </a:r>
          </a:p>
          <a:p>
            <a:r>
              <a:rPr lang="en-US" sz="900" dirty="0" smtClean="0">
                <a:latin typeface="Calibri" panose="020F0502020204030204" pitchFamily="34" charset="0"/>
              </a:rPr>
              <a:t>Documented</a:t>
            </a:r>
          </a:p>
          <a:p>
            <a:r>
              <a:rPr lang="en-US" sz="900" dirty="0" smtClean="0">
                <a:latin typeface="Calibri" panose="020F0502020204030204" pitchFamily="34" charset="0"/>
              </a:rPr>
              <a:t>Planned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9239" y="4699070"/>
            <a:ext cx="938676" cy="7848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Choose an item.</a:t>
            </a:r>
          </a:p>
          <a:p>
            <a:r>
              <a:rPr lang="en-US" sz="900" dirty="0" smtClean="0">
                <a:latin typeface="Calibri" panose="020F0502020204030204" pitchFamily="34" charset="0"/>
              </a:rPr>
              <a:t>Demonstrated</a:t>
            </a:r>
          </a:p>
          <a:p>
            <a:r>
              <a:rPr lang="en-US" sz="900" dirty="0" smtClean="0">
                <a:latin typeface="Calibri" panose="020F0502020204030204" pitchFamily="34" charset="0"/>
              </a:rPr>
              <a:t>Implemented</a:t>
            </a:r>
          </a:p>
          <a:p>
            <a:r>
              <a:rPr lang="en-US" sz="900" dirty="0" smtClean="0">
                <a:latin typeface="Calibri" panose="020F0502020204030204" pitchFamily="34" charset="0"/>
              </a:rPr>
              <a:t>Documented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Planned</a:t>
            </a:r>
            <a:endParaRPr lang="en-US" sz="9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9239" y="4699070"/>
            <a:ext cx="938676" cy="7848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Choose an item.</a:t>
            </a:r>
          </a:p>
          <a:p>
            <a:r>
              <a:rPr lang="en-US" sz="900" dirty="0" smtClean="0">
                <a:latin typeface="Calibri" panose="020F0502020204030204" pitchFamily="34" charset="0"/>
              </a:rPr>
              <a:t>Demonstrated</a:t>
            </a:r>
          </a:p>
          <a:p>
            <a:r>
              <a:rPr lang="en-US" sz="900" dirty="0" smtClean="0">
                <a:latin typeface="Calibri" panose="020F0502020204030204" pitchFamily="34" charset="0"/>
              </a:rPr>
              <a:t>Implemented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Documented</a:t>
            </a:r>
          </a:p>
          <a:p>
            <a:r>
              <a:rPr lang="en-US" sz="900" dirty="0" smtClean="0">
                <a:latin typeface="Calibri" panose="020F0502020204030204" pitchFamily="34" charset="0"/>
              </a:rPr>
              <a:t>Planned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9239" y="4701284"/>
            <a:ext cx="938676" cy="7848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Choose an item.</a:t>
            </a:r>
          </a:p>
          <a:p>
            <a:r>
              <a:rPr lang="en-US" sz="900" dirty="0" smtClean="0">
                <a:latin typeface="Calibri" panose="020F0502020204030204" pitchFamily="34" charset="0"/>
              </a:rPr>
              <a:t>Demonstrated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Implemented</a:t>
            </a:r>
          </a:p>
          <a:p>
            <a:r>
              <a:rPr lang="en-US" sz="900" dirty="0" smtClean="0">
                <a:latin typeface="Calibri" panose="020F0502020204030204" pitchFamily="34" charset="0"/>
              </a:rPr>
              <a:t>Documented</a:t>
            </a:r>
          </a:p>
          <a:p>
            <a:r>
              <a:rPr lang="en-US" sz="900" dirty="0" smtClean="0">
                <a:latin typeface="Calibri" panose="020F0502020204030204" pitchFamily="34" charset="0"/>
              </a:rPr>
              <a:t>Planned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9239" y="4707556"/>
            <a:ext cx="938676" cy="7848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</a:rPr>
              <a:t>Choose an item.</a:t>
            </a:r>
          </a:p>
          <a:p>
            <a:r>
              <a:rPr lang="en-US" sz="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Demonstrated</a:t>
            </a:r>
          </a:p>
          <a:p>
            <a:r>
              <a:rPr lang="en-US" sz="900" dirty="0" smtClean="0">
                <a:latin typeface="Calibri" panose="020F0502020204030204" pitchFamily="34" charset="0"/>
              </a:rPr>
              <a:t>Implemented</a:t>
            </a:r>
          </a:p>
          <a:p>
            <a:r>
              <a:rPr lang="en-US" sz="900" dirty="0" smtClean="0">
                <a:latin typeface="Calibri" panose="020F0502020204030204" pitchFamily="34" charset="0"/>
              </a:rPr>
              <a:t>Documented</a:t>
            </a:r>
          </a:p>
          <a:p>
            <a:r>
              <a:rPr lang="en-US" sz="900" dirty="0" smtClean="0">
                <a:latin typeface="Calibri" panose="020F0502020204030204" pitchFamily="34" charset="0"/>
              </a:rPr>
              <a:t>Planned</a:t>
            </a:r>
            <a:endParaRPr lang="en-US" sz="9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9239" y="4707556"/>
            <a:ext cx="938676" cy="78483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Choose an item.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Demonstrated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Implemented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Documented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Planned</a:t>
            </a:r>
            <a:endParaRPr lang="en-US" sz="9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375" y="5075958"/>
            <a:ext cx="8308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Workbook provides implementation tracking for SMS for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21065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0" grpId="0" animBg="1"/>
      <p:bldP spid="11" grpId="0" animBg="1"/>
      <p:bldP spid="13" grpId="0" animBg="1"/>
      <p:bldP spid="12" grpId="0" animBg="1"/>
      <p:bldP spid="14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Element 4 </a:t>
            </a:r>
            <a:r>
              <a:rPr lang="en-US" dirty="0"/>
              <a:t>– </a:t>
            </a:r>
            <a:r>
              <a:rPr lang="en-US" dirty="0" smtClean="0"/>
              <a:t>Transition Model to Template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24</a:t>
            </a:fld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66" y="1121506"/>
            <a:ext cx="6886575" cy="48577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226" y="1408318"/>
            <a:ext cx="5514975" cy="46577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44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80598" y="1575947"/>
            <a:ext cx="8306202" cy="30777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en-US" dirty="0" smtClean="0"/>
              <a:t>ASI	Air Safety Investigator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Quick Acronyms &amp; References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3</a:t>
            </a:fld>
            <a:endParaRPr lang="en-US" sz="1000" dirty="0"/>
          </a:p>
        </p:txBody>
      </p:sp>
      <p:sp>
        <p:nvSpPr>
          <p:cNvPr id="6" name="Content Placeholder 16"/>
          <p:cNvSpPr txBox="1">
            <a:spLocks/>
          </p:cNvSpPr>
          <p:nvPr/>
        </p:nvSpPr>
        <p:spPr bwMode="auto">
          <a:xfrm>
            <a:off x="379562" y="2275207"/>
            <a:ext cx="8306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en-US" kern="0" dirty="0" smtClean="0"/>
              <a:t>ASO	Aviation Safety Official</a:t>
            </a:r>
            <a:endParaRPr lang="en-US" kern="0" dirty="0"/>
          </a:p>
        </p:txBody>
      </p:sp>
      <p:sp>
        <p:nvSpPr>
          <p:cNvPr id="9" name="Content Placeholder 16"/>
          <p:cNvSpPr txBox="1">
            <a:spLocks/>
          </p:cNvSpPr>
          <p:nvPr/>
        </p:nvSpPr>
        <p:spPr bwMode="auto">
          <a:xfrm>
            <a:off x="379562" y="3665171"/>
            <a:ext cx="830620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8800" indent="-1828800">
              <a:lnSpc>
                <a:spcPct val="100000"/>
              </a:lnSpc>
              <a:spcBef>
                <a:spcPts val="0"/>
              </a:spcBef>
              <a:buNone/>
              <a:tabLst>
                <a:tab pos="1828800" algn="l"/>
              </a:tabLst>
            </a:pPr>
            <a:r>
              <a:rPr lang="en-US" kern="0" dirty="0" smtClean="0"/>
              <a:t>8210.1</a:t>
            </a:r>
            <a:r>
              <a:rPr lang="en-US" kern="0" dirty="0" smtClean="0"/>
              <a:t>	</a:t>
            </a:r>
            <a:r>
              <a:rPr lang="en-US" kern="0" dirty="0" smtClean="0"/>
              <a:t>DCMA Instruction – “Contractor’s Flight and Ground </a:t>
            </a:r>
            <a:r>
              <a:rPr lang="en-US" kern="0" dirty="0"/>
              <a:t>Operations”  </a:t>
            </a:r>
            <a:r>
              <a:rPr lang="en-US" b="0" kern="0" dirty="0"/>
              <a:t>(</a:t>
            </a:r>
            <a:r>
              <a:rPr lang="en-US" b="0" kern="0" dirty="0" smtClean="0"/>
              <a:t>8210.1C, 21 </a:t>
            </a:r>
            <a:r>
              <a:rPr lang="en-US" b="0" kern="0" dirty="0"/>
              <a:t>August </a:t>
            </a:r>
            <a:r>
              <a:rPr lang="en-US" b="0" kern="0" dirty="0" smtClean="0"/>
              <a:t>2013, used)</a:t>
            </a:r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2432673" y="2746564"/>
            <a:ext cx="5311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contractor individual assigned primary responsibility for developing and administering the contractor’s aviation safety program.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79562" y="2746564"/>
            <a:ext cx="8306202" cy="918607"/>
            <a:chOff x="379562" y="2746564"/>
            <a:chExt cx="8306202" cy="918607"/>
          </a:xfrm>
        </p:grpSpPr>
        <p:sp>
          <p:nvSpPr>
            <p:cNvPr id="4" name="Rectangle 3"/>
            <p:cNvSpPr/>
            <p:nvPr/>
          </p:nvSpPr>
          <p:spPr>
            <a:xfrm>
              <a:off x="2432673" y="2746564"/>
              <a:ext cx="5392325" cy="9186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16"/>
            <p:cNvSpPr txBox="1">
              <a:spLocks/>
            </p:cNvSpPr>
            <p:nvPr/>
          </p:nvSpPr>
          <p:spPr bwMode="auto">
            <a:xfrm>
              <a:off x="379562" y="2970189"/>
              <a:ext cx="83062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Symbol" panose="05050102010706020507" pitchFamily="18" charset="2"/>
                <a:buChar char="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88925" indent="-173038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defRPr>
              </a:lvl2pPr>
              <a:lvl3pPr marL="461963" indent="-184150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▪"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defRPr>
              </a:lvl3pPr>
              <a:lvl4pPr marL="746125" indent="-225425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defRPr>
              </a:lvl4pPr>
              <a:lvl5pPr marL="957263" indent="-163513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defRPr>
              </a:lvl5pPr>
              <a:lvl6pPr marL="1414463" indent="-163513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871663" indent="-163513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328863" indent="-163513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786063" indent="-163513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buNone/>
                <a:tabLst>
                  <a:tab pos="1828800" algn="l"/>
                </a:tabLst>
              </a:pPr>
              <a:r>
                <a:rPr lang="en-US" kern="0" dirty="0" smtClean="0"/>
                <a:t>DCMA	Defense Contract Management Agency</a:t>
              </a:r>
              <a:endParaRPr lang="en-US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516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6" grpId="0"/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Introduction – The Players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4</a:t>
            </a:fld>
            <a:endParaRPr lang="en-US" sz="1000" dirty="0"/>
          </a:p>
        </p:txBody>
      </p:sp>
      <p:sp>
        <p:nvSpPr>
          <p:cNvPr id="9" name="Content Placeholder 16"/>
          <p:cNvSpPr txBox="1">
            <a:spLocks/>
          </p:cNvSpPr>
          <p:nvPr/>
        </p:nvSpPr>
        <p:spPr bwMode="auto">
          <a:xfrm>
            <a:off x="387655" y="1199468"/>
            <a:ext cx="8325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So, who did the work?</a:t>
            </a:r>
            <a:endParaRPr lang="en-US" sz="1400" kern="0" dirty="0"/>
          </a:p>
        </p:txBody>
      </p:sp>
      <p:sp>
        <p:nvSpPr>
          <p:cNvPr id="6" name="Content Placeholder 16"/>
          <p:cNvSpPr txBox="1">
            <a:spLocks/>
          </p:cNvSpPr>
          <p:nvPr/>
        </p:nvSpPr>
        <p:spPr bwMode="auto">
          <a:xfrm>
            <a:off x="387655" y="1562261"/>
            <a:ext cx="8325526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Primary contributors</a:t>
            </a:r>
          </a:p>
          <a:p>
            <a:pPr lvl="2"/>
            <a:r>
              <a:rPr lang="en-US" kern="0" dirty="0"/>
              <a:t>John Karstens and Alex “Sid” Sidlowski</a:t>
            </a:r>
          </a:p>
          <a:p>
            <a:pPr lvl="3"/>
            <a:r>
              <a:rPr lang="en-US" kern="0" dirty="0"/>
              <a:t>Both at the Patuxent River Naval Air Station, Maryland, at the time</a:t>
            </a:r>
          </a:p>
          <a:p>
            <a:pPr lvl="3"/>
            <a:r>
              <a:rPr lang="en-US" kern="0" dirty="0"/>
              <a:t>Aviation safety for defense, commercial and commercial derivative </a:t>
            </a:r>
            <a:r>
              <a:rPr lang="en-US" kern="0" dirty="0" smtClean="0"/>
              <a:t>programs</a:t>
            </a:r>
            <a:endParaRPr lang="en-US" sz="1400" kern="0" dirty="0"/>
          </a:p>
        </p:txBody>
      </p:sp>
      <p:sp>
        <p:nvSpPr>
          <p:cNvPr id="8" name="Content Placeholder 16"/>
          <p:cNvSpPr txBox="1">
            <a:spLocks/>
          </p:cNvSpPr>
          <p:nvPr/>
        </p:nvSpPr>
        <p:spPr bwMode="auto">
          <a:xfrm>
            <a:off x="387655" y="3161904"/>
            <a:ext cx="8325526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And we work for</a:t>
            </a:r>
          </a:p>
          <a:p>
            <a:pPr lvl="2"/>
            <a:r>
              <a:rPr lang="en-US" kern="0" dirty="0"/>
              <a:t>The Boeing Company</a:t>
            </a:r>
          </a:p>
        </p:txBody>
      </p:sp>
      <p:sp>
        <p:nvSpPr>
          <p:cNvPr id="12" name="Content Placeholder 16"/>
          <p:cNvSpPr txBox="1">
            <a:spLocks/>
          </p:cNvSpPr>
          <p:nvPr/>
        </p:nvSpPr>
        <p:spPr bwMode="auto">
          <a:xfrm>
            <a:off x="386307" y="3848592"/>
            <a:ext cx="8325526" cy="76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3"/>
            <a:r>
              <a:rPr lang="en-US" kern="0" dirty="0" smtClean="0"/>
              <a:t>Engineering, Test &amp; Technology</a:t>
            </a:r>
          </a:p>
          <a:p>
            <a:pPr marL="1889125" lvl="3" indent="-974725">
              <a:buNone/>
            </a:pPr>
            <a:r>
              <a:rPr lang="en-US" sz="1600" kern="0" dirty="0" smtClean="0"/>
              <a:t>Mission – Innovate, test and deliver solutions that create a competitive advantage for Boeing and its customers</a:t>
            </a:r>
            <a:endParaRPr lang="en-US" sz="1400" kern="0" dirty="0"/>
          </a:p>
        </p:txBody>
      </p:sp>
      <p:sp>
        <p:nvSpPr>
          <p:cNvPr id="13" name="Content Placeholder 16"/>
          <p:cNvSpPr txBox="1">
            <a:spLocks/>
          </p:cNvSpPr>
          <p:nvPr/>
        </p:nvSpPr>
        <p:spPr bwMode="auto">
          <a:xfrm>
            <a:off x="386307" y="4680113"/>
            <a:ext cx="8325526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027113" lvl="4" indent="0">
              <a:buNone/>
            </a:pPr>
            <a:r>
              <a:rPr lang="en-US" dirty="0" smtClean="0"/>
              <a:t>- Made up of Boeing Research &amp; Technology and Boeing Test &amp; Evaluation</a:t>
            </a:r>
            <a:endParaRPr lang="en-US" sz="1400" kern="0" dirty="0"/>
          </a:p>
        </p:txBody>
      </p:sp>
      <p:sp>
        <p:nvSpPr>
          <p:cNvPr id="17" name="Content Placeholder 16"/>
          <p:cNvSpPr txBox="1">
            <a:spLocks/>
          </p:cNvSpPr>
          <p:nvPr/>
        </p:nvSpPr>
        <p:spPr bwMode="auto">
          <a:xfrm>
            <a:off x="386307" y="4966869"/>
            <a:ext cx="8325526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914400" lvl="4" indent="-227013"/>
            <a:r>
              <a:rPr lang="en-US" kern="0" dirty="0" smtClean="0"/>
              <a:t>Boeing Test &amp; </a:t>
            </a:r>
            <a:r>
              <a:rPr lang="en-US" kern="0" dirty="0" smtClean="0"/>
              <a:t>Evaluation (BT&amp;E)</a:t>
            </a:r>
            <a:endParaRPr lang="en-US" kern="0" dirty="0" smtClean="0"/>
          </a:p>
          <a:p>
            <a:pPr marL="1889125" lvl="4" indent="-854075">
              <a:buNone/>
            </a:pPr>
            <a:r>
              <a:rPr lang="en-US" sz="1400" dirty="0" smtClean="0"/>
              <a:t>Mission – Validate </a:t>
            </a:r>
            <a:r>
              <a:rPr lang="en-US" sz="1400" dirty="0"/>
              <a:t>that products and services meet the highest </a:t>
            </a:r>
            <a:r>
              <a:rPr lang="en-US" sz="1400" dirty="0" smtClean="0"/>
              <a:t>Boeing standards </a:t>
            </a:r>
            <a:r>
              <a:rPr lang="en-US" sz="1400" dirty="0"/>
              <a:t>of safety, quality and reliability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20051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Background – “Why the Effort?”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5</a:t>
            </a:fld>
            <a:endParaRPr lang="en-US" sz="1000" dirty="0"/>
          </a:p>
        </p:txBody>
      </p:sp>
      <p:sp>
        <p:nvSpPr>
          <p:cNvPr id="8" name="Content Placeholder 16"/>
          <p:cNvSpPr txBox="1">
            <a:spLocks/>
          </p:cNvSpPr>
          <p:nvPr/>
        </p:nvSpPr>
        <p:spPr bwMode="auto">
          <a:xfrm>
            <a:off x="387655" y="1167100"/>
            <a:ext cx="83255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kern="0" dirty="0" smtClean="0"/>
              <a:t>Mandates</a:t>
            </a:r>
          </a:p>
        </p:txBody>
      </p:sp>
      <p:sp>
        <p:nvSpPr>
          <p:cNvPr id="9" name="Content Placeholder 16"/>
          <p:cNvSpPr txBox="1">
            <a:spLocks/>
          </p:cNvSpPr>
          <p:nvPr/>
        </p:nvSpPr>
        <p:spPr bwMode="auto">
          <a:xfrm>
            <a:off x="387655" y="1620673"/>
            <a:ext cx="83255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ICAO Annex 19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i="1" dirty="0" smtClean="0"/>
              <a:t>Safety Management</a:t>
            </a:r>
            <a:r>
              <a:rPr lang="en-US" dirty="0" smtClean="0"/>
              <a:t>  (applicable – November 2013)</a:t>
            </a:r>
            <a:endParaRPr lang="en-US" kern="0" dirty="0" smtClean="0"/>
          </a:p>
        </p:txBody>
      </p:sp>
      <p:sp>
        <p:nvSpPr>
          <p:cNvPr id="10" name="Content Placeholder 16"/>
          <p:cNvSpPr txBox="1">
            <a:spLocks/>
          </p:cNvSpPr>
          <p:nvPr/>
        </p:nvSpPr>
        <p:spPr bwMode="auto">
          <a:xfrm>
            <a:off x="387655" y="2382022"/>
            <a:ext cx="83255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FAA </a:t>
            </a:r>
            <a:r>
              <a:rPr lang="en-US" dirty="0"/>
              <a:t>Advisory Circular (AC) </a:t>
            </a:r>
            <a:r>
              <a:rPr lang="en-US" dirty="0" smtClean="0"/>
              <a:t>120-92B  (January 8, 2015)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i="1" dirty="0" smtClean="0"/>
              <a:t>Safety </a:t>
            </a:r>
            <a:r>
              <a:rPr lang="en-US" i="1" dirty="0"/>
              <a:t>Management Systems for Aviation Service </a:t>
            </a:r>
            <a:r>
              <a:rPr lang="en-US" i="1" dirty="0" smtClean="0"/>
              <a:t>Providers</a:t>
            </a:r>
            <a:endParaRPr lang="en-US" i="1" kern="0" dirty="0" smtClean="0"/>
          </a:p>
        </p:txBody>
      </p:sp>
      <p:sp>
        <p:nvSpPr>
          <p:cNvPr id="11" name="Content Placeholder 16"/>
          <p:cNvSpPr txBox="1">
            <a:spLocks/>
          </p:cNvSpPr>
          <p:nvPr/>
        </p:nvSpPr>
        <p:spPr bwMode="auto">
          <a:xfrm>
            <a:off x="387655" y="3558075"/>
            <a:ext cx="83255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BT&amp;E </a:t>
            </a:r>
            <a:r>
              <a:rPr lang="en-US" dirty="0"/>
              <a:t>Program Directive </a:t>
            </a:r>
            <a:r>
              <a:rPr lang="en-US" dirty="0" smtClean="0"/>
              <a:t>2500004D0000  (June 7, 2013)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i="1" dirty="0" smtClean="0"/>
              <a:t>BT&amp;E Safety Management System Implementation</a:t>
            </a:r>
            <a:endParaRPr lang="en-US" i="1" kern="0" dirty="0" smtClean="0"/>
          </a:p>
        </p:txBody>
      </p:sp>
      <p:sp>
        <p:nvSpPr>
          <p:cNvPr id="12" name="Content Placeholder 16"/>
          <p:cNvSpPr txBox="1">
            <a:spLocks/>
          </p:cNvSpPr>
          <p:nvPr/>
        </p:nvSpPr>
        <p:spPr bwMode="auto">
          <a:xfrm>
            <a:off x="387655" y="3151463"/>
            <a:ext cx="8325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kern="0" dirty="0" smtClean="0"/>
              <a:t>Applicable to 14 CFR part 121 air carriers</a:t>
            </a:r>
          </a:p>
        </p:txBody>
      </p:sp>
      <p:sp>
        <p:nvSpPr>
          <p:cNvPr id="13" name="Content Placeholder 16"/>
          <p:cNvSpPr txBox="1">
            <a:spLocks/>
          </p:cNvSpPr>
          <p:nvPr/>
        </p:nvSpPr>
        <p:spPr bwMode="auto">
          <a:xfrm>
            <a:off x="387655" y="4327516"/>
            <a:ext cx="8325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kern="0" dirty="0" smtClean="0"/>
              <a:t>Handwriting on the wall for OEM, so get out ahead of the game</a:t>
            </a:r>
          </a:p>
        </p:txBody>
      </p:sp>
    </p:spTree>
    <p:extLst>
      <p:ext uri="{BB962C8B-B14F-4D97-AF65-F5344CB8AC3E}">
        <p14:creationId xmlns:p14="http://schemas.microsoft.com/office/powerpoint/2010/main" val="36990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Background – “Why the Effort?”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6</a:t>
            </a:fld>
            <a:endParaRPr lang="en-US" sz="1000" dirty="0"/>
          </a:p>
        </p:txBody>
      </p:sp>
      <p:sp>
        <p:nvSpPr>
          <p:cNvPr id="8" name="Content Placeholder 16"/>
          <p:cNvSpPr txBox="1">
            <a:spLocks/>
          </p:cNvSpPr>
          <p:nvPr/>
        </p:nvSpPr>
        <p:spPr bwMode="auto">
          <a:xfrm>
            <a:off x="387655" y="1167100"/>
            <a:ext cx="83255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kern="0" dirty="0" smtClean="0"/>
              <a:t>US Military Documents</a:t>
            </a:r>
            <a:endParaRPr lang="en-US" sz="1400" b="0" dirty="0">
              <a:solidFill>
                <a:srgbClr val="0070C0"/>
              </a:solidFill>
            </a:endParaRPr>
          </a:p>
        </p:txBody>
      </p:sp>
      <p:sp>
        <p:nvSpPr>
          <p:cNvPr id="9" name="Content Placeholder 16"/>
          <p:cNvSpPr txBox="1">
            <a:spLocks/>
          </p:cNvSpPr>
          <p:nvPr/>
        </p:nvSpPr>
        <p:spPr bwMode="auto">
          <a:xfrm>
            <a:off x="387655" y="1618736"/>
            <a:ext cx="8325526" cy="168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7432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 smtClean="0"/>
              <a:t>ARMY REGULATION 385–10</a:t>
            </a:r>
            <a:br>
              <a:rPr lang="en-US" b="1" i="1" dirty="0" smtClean="0"/>
            </a:br>
            <a:r>
              <a:rPr lang="en-US" sz="1800" b="1" i="1" dirty="0" smtClean="0"/>
              <a:t>27 NOVEMBER 2013 </a:t>
            </a:r>
            <a:br>
              <a:rPr lang="en-US" sz="1800" b="1" i="1" dirty="0" smtClean="0"/>
            </a:br>
            <a:r>
              <a:rPr lang="en-US" sz="1800" b="1" i="1" dirty="0" smtClean="0"/>
              <a:t>THE ARMY SAFETY PROGRAM </a:t>
            </a:r>
          </a:p>
          <a:p>
            <a:pPr marL="27432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i="1" dirty="0" smtClean="0"/>
              <a:t>SUMMARY OF CHANGES </a:t>
            </a:r>
            <a:endParaRPr lang="en-US" sz="1600" b="0" dirty="0" smtClean="0"/>
          </a:p>
          <a:p>
            <a:pPr marL="27432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/>
              <a:t>This major </a:t>
            </a:r>
            <a:r>
              <a:rPr lang="en-US" sz="1400" b="0" dirty="0" smtClean="0"/>
              <a:t>revision --</a:t>
            </a:r>
            <a:endParaRPr lang="en-US" sz="1400" b="0" dirty="0" smtClean="0">
              <a:solidFill>
                <a:srgbClr val="0070C0"/>
              </a:solidFill>
            </a:endParaRPr>
          </a:p>
          <a:p>
            <a:pPr marL="396875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b="0" dirty="0"/>
              <a:t>o </a:t>
            </a:r>
            <a:r>
              <a:rPr lang="en-US" sz="1400" b="0" dirty="0">
                <a:solidFill>
                  <a:srgbClr val="0070C0"/>
                </a:solidFill>
              </a:rPr>
              <a:t>Introduces Army Safety Management System </a:t>
            </a:r>
            <a:r>
              <a:rPr lang="en-US" sz="1400" b="0" dirty="0"/>
              <a:t>(paras 2-3 and 2-7).</a:t>
            </a:r>
            <a:r>
              <a:rPr lang="en-US" sz="1400" b="0" dirty="0" smtClean="0"/>
              <a:t> </a:t>
            </a:r>
            <a:endParaRPr lang="en-US" sz="1400" b="0" dirty="0">
              <a:solidFill>
                <a:srgbClr val="0070C0"/>
              </a:solidFill>
            </a:endParaRPr>
          </a:p>
        </p:txBody>
      </p:sp>
      <p:sp>
        <p:nvSpPr>
          <p:cNvPr id="10" name="Content Placeholder 16"/>
          <p:cNvSpPr txBox="1">
            <a:spLocks/>
          </p:cNvSpPr>
          <p:nvPr/>
        </p:nvSpPr>
        <p:spPr bwMode="auto">
          <a:xfrm>
            <a:off x="387655" y="3438095"/>
            <a:ext cx="8325526" cy="210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7432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 smtClean="0"/>
              <a:t>OPNAVINST </a:t>
            </a:r>
            <a:r>
              <a:rPr lang="en-US" b="1" i="1" dirty="0"/>
              <a:t>3750.6S</a:t>
            </a:r>
            <a:br>
              <a:rPr lang="en-US" b="1" i="1" dirty="0"/>
            </a:br>
            <a:r>
              <a:rPr lang="en-US" sz="1800" b="1" i="1" dirty="0" smtClean="0"/>
              <a:t>13 MAY 2014 </a:t>
            </a:r>
            <a:r>
              <a:rPr lang="en-US" sz="1800" b="1" i="1" dirty="0"/>
              <a:t/>
            </a:r>
            <a:br>
              <a:rPr lang="en-US" sz="1800" b="1" i="1" dirty="0"/>
            </a:br>
            <a:r>
              <a:rPr lang="en-US" sz="1800" b="1" i="1" dirty="0"/>
              <a:t>NAVAL AVIATION </a:t>
            </a:r>
            <a:r>
              <a:rPr lang="en-US" sz="1800" b="1" i="1" dirty="0">
                <a:solidFill>
                  <a:srgbClr val="0070C0"/>
                </a:solidFill>
              </a:rPr>
              <a:t>SAFETY MANAGEMENT SYSTEM</a:t>
            </a:r>
          </a:p>
          <a:p>
            <a:pPr marL="27432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0" dirty="0"/>
              <a:t>1. Purpose. To issue policies and provisions of the </a:t>
            </a:r>
            <a:r>
              <a:rPr lang="en-US" sz="1400" b="0" dirty="0">
                <a:solidFill>
                  <a:srgbClr val="0070C0"/>
                </a:solidFill>
              </a:rPr>
              <a:t>Naval Aviation Safety Management System (SMS)</a:t>
            </a:r>
            <a:r>
              <a:rPr lang="en-US" sz="1400" b="0" dirty="0"/>
              <a:t>. The format, scope and content of this revision differ significantly from the superseded instruction. Changes include compliance with reference (a), the </a:t>
            </a:r>
            <a:r>
              <a:rPr lang="en-US" sz="1400" b="0" dirty="0">
                <a:solidFill>
                  <a:srgbClr val="0070C0"/>
                </a:solidFill>
              </a:rPr>
              <a:t>establishment of the SMS</a:t>
            </a:r>
            <a:r>
              <a:rPr lang="en-US" sz="1400" b="0" dirty="0"/>
              <a:t>, removal of message traffic format and the data collection appendices, which were replaced with data collection in the on-line environment, and clarification of mishap exception rules. </a:t>
            </a:r>
            <a:r>
              <a:rPr lang="en-US" sz="1400" b="0" dirty="0">
                <a:solidFill>
                  <a:srgbClr val="0070C0"/>
                </a:solidFill>
              </a:rPr>
              <a:t>This instruction is a complete revision and should be reviewed in its entirety.</a:t>
            </a:r>
          </a:p>
        </p:txBody>
      </p:sp>
    </p:spTree>
    <p:extLst>
      <p:ext uri="{BB962C8B-B14F-4D97-AF65-F5344CB8AC3E}">
        <p14:creationId xmlns:p14="http://schemas.microsoft.com/office/powerpoint/2010/main" val="23550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Background – “Why the Effort?”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7</a:t>
            </a:fld>
            <a:endParaRPr lang="en-US" sz="1000" dirty="0"/>
          </a:p>
        </p:txBody>
      </p:sp>
      <p:sp>
        <p:nvSpPr>
          <p:cNvPr id="8" name="Content Placeholder 16"/>
          <p:cNvSpPr txBox="1">
            <a:spLocks/>
          </p:cNvSpPr>
          <p:nvPr/>
        </p:nvSpPr>
        <p:spPr bwMode="auto">
          <a:xfrm>
            <a:off x="387655" y="1167100"/>
            <a:ext cx="83255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kern="0" dirty="0" smtClean="0"/>
              <a:t>US Military Documents  </a:t>
            </a:r>
            <a:r>
              <a:rPr lang="en-US" sz="1600" b="0" kern="0" dirty="0" smtClean="0"/>
              <a:t>(continued)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9" name="Content Placeholder 16"/>
          <p:cNvSpPr txBox="1">
            <a:spLocks/>
          </p:cNvSpPr>
          <p:nvPr/>
        </p:nvSpPr>
        <p:spPr bwMode="auto">
          <a:xfrm>
            <a:off x="387655" y="1620672"/>
            <a:ext cx="8325526" cy="258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7432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 smtClean="0"/>
              <a:t>AIR </a:t>
            </a:r>
            <a:r>
              <a:rPr lang="en-US" b="1" i="1" dirty="0"/>
              <a:t>FORCE INSTRUCTION </a:t>
            </a:r>
            <a:r>
              <a:rPr lang="en-US" b="1" i="1" dirty="0" smtClean="0"/>
              <a:t>91-202</a:t>
            </a:r>
            <a:br>
              <a:rPr lang="en-US" b="1" i="1" dirty="0" smtClean="0"/>
            </a:br>
            <a:r>
              <a:rPr lang="en-US" sz="1800" b="1" i="1" dirty="0"/>
              <a:t>24 JUNE 2015 </a:t>
            </a:r>
            <a:r>
              <a:rPr lang="en-US" sz="1800" b="1" i="1" dirty="0" smtClean="0"/>
              <a:t/>
            </a:r>
            <a:br>
              <a:rPr lang="en-US" sz="1800" b="1" i="1" dirty="0" smtClean="0"/>
            </a:br>
            <a:r>
              <a:rPr lang="en-US" sz="1800" b="1" i="1" dirty="0" smtClean="0"/>
              <a:t>THE </a:t>
            </a:r>
            <a:r>
              <a:rPr lang="en-US" sz="1800" b="1" i="1" dirty="0"/>
              <a:t>US AIR FORCE MISHAP PREVENTION PROGRAM </a:t>
            </a:r>
            <a:endParaRPr lang="en-US" sz="1800" b="1" i="1" dirty="0" smtClean="0"/>
          </a:p>
          <a:p>
            <a:pPr marL="27432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i="1" dirty="0" smtClean="0"/>
              <a:t>SUMMARY OF CHANGES </a:t>
            </a:r>
            <a:endParaRPr lang="en-US" sz="1600" b="0" dirty="0" smtClean="0"/>
          </a:p>
          <a:p>
            <a:pPr marL="27432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>
                <a:solidFill>
                  <a:srgbClr val="0070C0"/>
                </a:solidFill>
              </a:rPr>
              <a:t>This document is substantially revised and must be completely reviewed. </a:t>
            </a:r>
            <a:r>
              <a:rPr lang="en-US" sz="1400" b="0" dirty="0" smtClean="0"/>
              <a:t>This </a:t>
            </a:r>
            <a:r>
              <a:rPr lang="en-US" sz="1400" b="0" dirty="0"/>
              <a:t>revision </a:t>
            </a:r>
            <a:r>
              <a:rPr lang="en-US" sz="1400" b="0" dirty="0">
                <a:solidFill>
                  <a:srgbClr val="0070C0"/>
                </a:solidFill>
              </a:rPr>
              <a:t>establishes the Air Force Safety Management System</a:t>
            </a:r>
            <a:r>
              <a:rPr lang="en-US" sz="1400" b="0" dirty="0"/>
              <a:t> (AFSMS) as the framework for the mishap prevention program. </a:t>
            </a:r>
            <a:r>
              <a:rPr lang="en-US" sz="1400" dirty="0"/>
              <a:t>Chapter 1, </a:t>
            </a:r>
            <a:r>
              <a:rPr lang="en-US" sz="1400" b="0" i="1" dirty="0"/>
              <a:t>Program Overview, </a:t>
            </a:r>
            <a:r>
              <a:rPr lang="en-US" sz="1400" b="0" dirty="0"/>
              <a:t>introduces and provides the </a:t>
            </a:r>
            <a:r>
              <a:rPr lang="en-US" sz="1400" b="0" dirty="0">
                <a:solidFill>
                  <a:srgbClr val="0070C0"/>
                </a:solidFill>
              </a:rPr>
              <a:t>interface of the AFSMS within the mishap prevention program</a:t>
            </a:r>
            <a:r>
              <a:rPr lang="en-US" sz="1400" b="0" dirty="0"/>
              <a:t>. </a:t>
            </a:r>
            <a:r>
              <a:rPr lang="en-US" sz="1400" dirty="0"/>
              <a:t>Chapter 3, </a:t>
            </a:r>
            <a:r>
              <a:rPr lang="en-US" sz="1400" b="0" i="1" dirty="0">
                <a:solidFill>
                  <a:srgbClr val="0070C0"/>
                </a:solidFill>
              </a:rPr>
              <a:t>Safety Assurance</a:t>
            </a:r>
            <a:r>
              <a:rPr lang="en-US" sz="1400" b="0" i="1" dirty="0"/>
              <a:t>, </a:t>
            </a:r>
            <a:r>
              <a:rPr lang="en-US" sz="1400" b="0" dirty="0"/>
              <a:t>has been rewritten to ensure cohesion of the Air Force Inspection System and the required safety oversight process as it relates to Air Force safety assurance. </a:t>
            </a:r>
            <a:r>
              <a:rPr lang="en-US" sz="1400" dirty="0"/>
              <a:t>Attachment 17, </a:t>
            </a:r>
            <a:r>
              <a:rPr lang="en-US" sz="1400" b="0" i="1" dirty="0">
                <a:solidFill>
                  <a:srgbClr val="0070C0"/>
                </a:solidFill>
              </a:rPr>
              <a:t>Annual AFSMS Review Plan</a:t>
            </a:r>
            <a:r>
              <a:rPr lang="en-US" sz="1400" b="0" i="1" dirty="0"/>
              <a:t>, </a:t>
            </a:r>
            <a:r>
              <a:rPr lang="en-US" sz="1400" b="0" dirty="0"/>
              <a:t>has been added identifying the annual review requirements for the AFSMS.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0" name="Content Placeholder 16"/>
          <p:cNvSpPr txBox="1">
            <a:spLocks/>
          </p:cNvSpPr>
          <p:nvPr/>
        </p:nvSpPr>
        <p:spPr bwMode="auto">
          <a:xfrm>
            <a:off x="387655" y="4245955"/>
            <a:ext cx="8325526" cy="210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7432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1" dirty="0" smtClean="0"/>
              <a:t>AP8000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sz="1800" b="1" i="1" dirty="0"/>
              <a:t>March 2016</a:t>
            </a:r>
            <a:br>
              <a:rPr lang="en-US" sz="1800" b="1" i="1" dirty="0"/>
            </a:br>
            <a:r>
              <a:rPr lang="en-US" sz="1800" b="1" i="1" dirty="0"/>
              <a:t>Royal Air Force </a:t>
            </a:r>
            <a:r>
              <a:rPr lang="en-US" sz="1800" b="1" i="1" dirty="0">
                <a:solidFill>
                  <a:srgbClr val="0070C0"/>
                </a:solidFill>
              </a:rPr>
              <a:t>Safety Management </a:t>
            </a:r>
            <a:r>
              <a:rPr lang="en-US" sz="1800" b="1" i="1" dirty="0" smtClean="0"/>
              <a:t>Plan</a:t>
            </a:r>
          </a:p>
          <a:p>
            <a:pPr marL="27432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chemeClr val="tx1"/>
                </a:solidFill>
              </a:rPr>
              <a:t>1. Purpose. </a:t>
            </a:r>
            <a:r>
              <a:rPr lang="en-US" sz="1400" dirty="0">
                <a:solidFill>
                  <a:srgbClr val="0070C0"/>
                </a:solidFill>
              </a:rPr>
              <a:t>The Safety Management System (SMS) model adopted by the RAF</a:t>
            </a:r>
            <a:r>
              <a:rPr lang="en-US" sz="1400" dirty="0">
                <a:solidFill>
                  <a:schemeClr val="tx1"/>
                </a:solidFill>
              </a:rPr>
              <a:t> meets the </a:t>
            </a:r>
            <a:r>
              <a:rPr lang="en-US" sz="1400" dirty="0" err="1">
                <a:solidFill>
                  <a:schemeClr val="tx1"/>
                </a:solidFill>
              </a:rPr>
              <a:t>Defence</a:t>
            </a:r>
            <a:r>
              <a:rPr lang="en-US" sz="1400" dirty="0">
                <a:solidFill>
                  <a:schemeClr val="tx1"/>
                </a:solidFill>
              </a:rPr>
              <a:t> Safety Authority (DSA) requirement that all </a:t>
            </a:r>
            <a:r>
              <a:rPr lang="en-US" sz="1400" dirty="0" err="1">
                <a:solidFill>
                  <a:schemeClr val="tx1"/>
                </a:solidFill>
              </a:rPr>
              <a:t>Defence</a:t>
            </a:r>
            <a:r>
              <a:rPr lang="en-US" sz="1400" dirty="0">
                <a:solidFill>
                  <a:schemeClr val="tx1"/>
                </a:solidFill>
              </a:rPr>
              <a:t> aviation organizations establish a SMS that is consistent with the requirements laid down in MAA Regulatory Article (RA) 1200 and incorporates wider Health &amp; Safety and Environmental Protection requirements articulated within JSP815. </a:t>
            </a:r>
            <a:r>
              <a:rPr lang="en-US" sz="1400" dirty="0">
                <a:solidFill>
                  <a:srgbClr val="0070C0"/>
                </a:solidFill>
              </a:rPr>
              <a:t>The RAF Safety Management Plan (SMP) describes the organization, processes and procedures by which the RAF manages all aspects of Safety.</a:t>
            </a:r>
          </a:p>
        </p:txBody>
      </p:sp>
    </p:spTree>
    <p:extLst>
      <p:ext uri="{BB962C8B-B14F-4D97-AF65-F5344CB8AC3E}">
        <p14:creationId xmlns:p14="http://schemas.microsoft.com/office/powerpoint/2010/main" val="40337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Background – “Why the Effort?”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8</a:t>
            </a:fld>
            <a:endParaRPr lang="en-US" sz="1000" dirty="0"/>
          </a:p>
        </p:txBody>
      </p:sp>
      <p:sp>
        <p:nvSpPr>
          <p:cNvPr id="9" name="Content Placeholder 16"/>
          <p:cNvSpPr txBox="1">
            <a:spLocks/>
          </p:cNvSpPr>
          <p:nvPr/>
        </p:nvSpPr>
        <p:spPr bwMode="auto">
          <a:xfrm>
            <a:off x="385017" y="1164402"/>
            <a:ext cx="832552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"/>
              <a:tabLst>
                <a:tab pos="1258888" algn="l"/>
              </a:tabLst>
            </a:pPr>
            <a:r>
              <a:rPr lang="en-US" b="1" kern="0" dirty="0" smtClean="0"/>
              <a:t>Why </a:t>
            </a:r>
            <a:r>
              <a:rPr lang="en-US" b="1" kern="0" dirty="0"/>
              <a:t>SMS . . . 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Contributions to a safer enterprise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1484313" algn="l"/>
              </a:tabLst>
            </a:pPr>
            <a:r>
              <a:rPr lang="en-US" kern="0" dirty="0" smtClean="0"/>
              <a:t>Emphasizes </a:t>
            </a:r>
            <a:r>
              <a:rPr lang="en-US" kern="0" dirty="0"/>
              <a:t>safety management as a </a:t>
            </a:r>
            <a:r>
              <a:rPr lang="en-US" i="1" u="sng" kern="0" dirty="0"/>
              <a:t>fundamental business process</a:t>
            </a:r>
            <a:r>
              <a:rPr lang="en-US" kern="0" dirty="0"/>
              <a:t> to </a:t>
            </a:r>
            <a:r>
              <a:rPr lang="en-US" kern="0" dirty="0" smtClean="0"/>
              <a:t>be considered </a:t>
            </a:r>
            <a:r>
              <a:rPr lang="en-US" kern="0" dirty="0"/>
              <a:t>in the same manner as other aspects of business management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1484313" algn="l"/>
              </a:tabLst>
            </a:pPr>
            <a:r>
              <a:rPr lang="en-US" kern="0" dirty="0"/>
              <a:t>Implement </a:t>
            </a:r>
            <a:r>
              <a:rPr lang="en-US" kern="0" dirty="0" smtClean="0"/>
              <a:t>a </a:t>
            </a:r>
            <a:r>
              <a:rPr lang="en-US" kern="0" dirty="0"/>
              <a:t>framework and </a:t>
            </a:r>
            <a:r>
              <a:rPr lang="en-US" kern="0" dirty="0" smtClean="0"/>
              <a:t>integrate methodologies </a:t>
            </a:r>
            <a:r>
              <a:rPr lang="en-US" i="1" u="sng" kern="0" dirty="0"/>
              <a:t>to </a:t>
            </a:r>
            <a:r>
              <a:rPr lang="en-US" i="1" u="sng" kern="0" dirty="0" smtClean="0"/>
              <a:t>more effectively manage </a:t>
            </a:r>
            <a:r>
              <a:rPr lang="en-US" i="1" u="sng" kern="0" dirty="0"/>
              <a:t>safety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1484313" algn="l"/>
              </a:tabLst>
            </a:pPr>
            <a:r>
              <a:rPr lang="en-US" i="1" u="sng" kern="0" dirty="0"/>
              <a:t>Commonality</a:t>
            </a:r>
            <a:r>
              <a:rPr lang="en-US" kern="0" dirty="0"/>
              <a:t> across BT&amp;E, the enterprise, and customers (including military</a:t>
            </a:r>
            <a:r>
              <a:rPr lang="en-US" kern="0" dirty="0" smtClean="0"/>
              <a:t>)</a:t>
            </a:r>
            <a:endParaRPr lang="en-US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930584" y="4112548"/>
            <a:ext cx="7299014" cy="2108269"/>
            <a:chOff x="1051965" y="5389296"/>
            <a:chExt cx="7048162" cy="2108269"/>
          </a:xfrm>
        </p:grpSpPr>
        <p:sp>
          <p:nvSpPr>
            <p:cNvPr id="4" name="Rounded Rectangle 3"/>
            <p:cNvSpPr/>
            <p:nvPr/>
          </p:nvSpPr>
          <p:spPr>
            <a:xfrm>
              <a:off x="1051965" y="5389296"/>
              <a:ext cx="7048162" cy="208796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08608" y="5389296"/>
              <a:ext cx="6918690" cy="210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</a:rPr>
                <a:t>The safety of the aviation industry is of critical importance both in terms of accident / incident prevention and the financial performance of the industry. The development of Safety Management Systems (SMS) and their endorsement by the International Civil Aviation </a:t>
              </a:r>
              <a:r>
                <a:rPr lang="en-US" dirty="0" err="1">
                  <a:solidFill>
                    <a:schemeClr val="bg1"/>
                  </a:solidFill>
                </a:rPr>
                <a:t>Organisation</a:t>
              </a:r>
              <a:r>
                <a:rPr lang="en-US" dirty="0">
                  <a:solidFill>
                    <a:schemeClr val="bg1"/>
                  </a:solidFill>
                </a:rPr>
                <a:t> (ICAO) facilitates a more coordinated approach of the various elements that </a:t>
              </a:r>
              <a:r>
                <a:rPr lang="en-US" b="1" dirty="0">
                  <a:solidFill>
                    <a:schemeClr val="bg1"/>
                  </a:solidFill>
                </a:rPr>
                <a:t>create a safe operation</a:t>
              </a:r>
              <a:r>
                <a:rPr lang="en-US" dirty="0" smtClean="0">
                  <a:solidFill>
                    <a:schemeClr val="bg1"/>
                  </a:solidFill>
                </a:rPr>
                <a:t>.</a:t>
              </a:r>
            </a:p>
            <a:p>
              <a:pPr marL="3205163"/>
              <a:r>
                <a:rPr lang="en-US" sz="1400" i="1" dirty="0" err="1" smtClean="0">
                  <a:solidFill>
                    <a:schemeClr val="bg1"/>
                  </a:solidFill>
                </a:rPr>
                <a:t>Cranfield</a:t>
              </a:r>
              <a:r>
                <a:rPr lang="en-US" sz="1400" i="1" dirty="0" smtClean="0">
                  <a:solidFill>
                    <a:schemeClr val="bg1"/>
                  </a:solidFill>
                </a:rPr>
                <a:t> University SMS in Aviation Web Site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6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SMS into Military Aerospace Programs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65292" y="662252"/>
            <a:ext cx="8229600" cy="323165"/>
          </a:xfrm>
        </p:spPr>
        <p:txBody>
          <a:bodyPr/>
          <a:lstStyle/>
          <a:p>
            <a:r>
              <a:rPr lang="en-US" dirty="0" smtClean="0"/>
              <a:t>Background – “Why the Effort?”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5702060" y="6532563"/>
            <a:ext cx="3026015" cy="246062"/>
          </a:xfrm>
        </p:spPr>
        <p:txBody>
          <a:bodyPr/>
          <a:lstStyle/>
          <a:p>
            <a:r>
              <a:rPr lang="en-US" dirty="0"/>
              <a:t>Karstens, </a:t>
            </a:r>
            <a:r>
              <a:rPr lang="en-US" dirty="0" smtClean="0"/>
              <a:t>2017 </a:t>
            </a:r>
            <a:r>
              <a:rPr lang="en-US" dirty="0"/>
              <a:t>August - ISASI – Mil Tutorial – SMS &amp; Mil </a:t>
            </a:r>
            <a:r>
              <a:rPr lang="en-US" dirty="0" smtClean="0"/>
              <a:t>Aero.pptx </a:t>
            </a:r>
            <a:r>
              <a:rPr lang="en-US" sz="1000" dirty="0" smtClean="0"/>
              <a:t>| </a:t>
            </a:r>
            <a:fld id="{689318A1-174D-4DEE-8106-03A37B9BCF15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9" name="Content Placeholder 16"/>
          <p:cNvSpPr txBox="1">
            <a:spLocks/>
          </p:cNvSpPr>
          <p:nvPr/>
        </p:nvSpPr>
        <p:spPr bwMode="auto">
          <a:xfrm>
            <a:off x="412412" y="1169148"/>
            <a:ext cx="832552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925" indent="-1730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461963" indent="-184150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46125" indent="-225425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"/>
              <a:tabLst>
                <a:tab pos="1258888" algn="l"/>
              </a:tabLst>
            </a:pPr>
            <a:r>
              <a:rPr lang="en-US" b="1" kern="0" dirty="0" smtClean="0"/>
              <a:t>. . . and why Pax River?</a:t>
            </a:r>
            <a:endParaRPr lang="en-US" b="1" kern="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Demonstrate value sooner – realize opportunity to accelerate implementation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1484313" algn="l"/>
              </a:tabLst>
            </a:pPr>
            <a:r>
              <a:rPr lang="en-US" dirty="0"/>
              <a:t>Take advantage of mature, </a:t>
            </a:r>
            <a:r>
              <a:rPr lang="en-US" dirty="0" smtClean="0"/>
              <a:t>highly-compliant flight test programs </a:t>
            </a:r>
            <a:r>
              <a:rPr lang="en-US" dirty="0"/>
              <a:t>to create SMS-compliant / </a:t>
            </a:r>
            <a:r>
              <a:rPr lang="en-US" dirty="0" smtClean="0"/>
              <a:t>replicable </a:t>
            </a:r>
            <a:r>
              <a:rPr lang="en-US" dirty="0"/>
              <a:t>model</a:t>
            </a:r>
            <a:endParaRPr lang="en-US" kern="0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1484313" algn="l"/>
              </a:tabLst>
            </a:pPr>
            <a:r>
              <a:rPr lang="en-US" dirty="0"/>
              <a:t>PAX programs more in line with ICAO/FAA SMS requirements through compliance with USG Ground/Flight Risk Clause (DCMAI 8210.1)</a:t>
            </a:r>
            <a:endParaRPr lang="en-US" kern="0" dirty="0"/>
          </a:p>
        </p:txBody>
      </p:sp>
      <p:grpSp>
        <p:nvGrpSpPr>
          <p:cNvPr id="4" name="Group 3"/>
          <p:cNvGrpSpPr/>
          <p:nvPr/>
        </p:nvGrpSpPr>
        <p:grpSpPr>
          <a:xfrm>
            <a:off x="383360" y="5388570"/>
            <a:ext cx="8383630" cy="768744"/>
            <a:chOff x="388136" y="1262357"/>
            <a:chExt cx="8383630" cy="768744"/>
          </a:xfrm>
        </p:grpSpPr>
        <p:sp>
          <p:nvSpPr>
            <p:cNvPr id="2" name="Rounded Rectangle 1"/>
            <p:cNvSpPr/>
            <p:nvPr/>
          </p:nvSpPr>
          <p:spPr>
            <a:xfrm>
              <a:off x="388136" y="1262357"/>
              <a:ext cx="8383630" cy="7687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 Placeholder 12"/>
            <p:cNvSpPr txBox="1">
              <a:spLocks/>
            </p:cNvSpPr>
            <p:nvPr/>
          </p:nvSpPr>
          <p:spPr bwMode="auto">
            <a:xfrm>
              <a:off x="446471" y="1370627"/>
              <a:ext cx="824788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Symbol" panose="05050102010706020507" pitchFamily="18" charset="2"/>
                <a:buNone/>
                <a:defRPr sz="2000" b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1pPr>
              <a:lvl2pPr marL="288925" indent="-173038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▪"/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defRPr>
              </a:lvl2pPr>
              <a:lvl3pPr marL="508000" indent="-184150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▪"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defRPr>
              </a:lvl3pPr>
              <a:lvl4pPr marL="803275" indent="-225425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defRPr>
              </a:lvl4pPr>
              <a:lvl5pPr marL="957263" indent="-163513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defRPr>
              </a:lvl5pPr>
              <a:lvl6pPr marL="1414463" indent="-163513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871663" indent="-163513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328863" indent="-163513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786063" indent="-163513" algn="l" defTabSz="820738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en-US" sz="1800" kern="0" dirty="0" smtClean="0">
                  <a:solidFill>
                    <a:schemeClr val="bg1"/>
                  </a:solidFill>
                </a:rPr>
                <a:t>Without a firm understanding of the procedures necessary at the lowest levels,</a:t>
              </a:r>
              <a:br>
                <a:rPr lang="en-US" sz="1800" kern="0" dirty="0" smtClean="0">
                  <a:solidFill>
                    <a:schemeClr val="bg1"/>
                  </a:solidFill>
                </a:rPr>
              </a:br>
              <a:r>
                <a:rPr lang="en-US" sz="1800" kern="0" dirty="0" smtClean="0">
                  <a:solidFill>
                    <a:schemeClr val="bg1"/>
                  </a:solidFill>
                </a:rPr>
                <a:t>an organization cannot create an effective, efficient process flow for all levels</a:t>
              </a:r>
              <a:endParaRPr lang="en-US" sz="1800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2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O&amp;T Slide Master">
  <a:themeElements>
    <a:clrScheme name="Boeing Color Palette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9A6"/>
      </a:hlink>
      <a:folHlink>
        <a:srgbClr val="A5ACB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39A6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rocess Magenta">
      <a:srgbClr val="CC3366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08">
      <a:srgbClr val="F6DA14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7457">
      <a:srgbClr val="BADCE6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2.xml><?xml version="1.0" encoding="utf-8"?>
<a:theme xmlns:a="http://schemas.openxmlformats.org/drawingml/2006/main" name="1_Boeing Logo Divider Slide_White BG">
  <a:themeElements>
    <a:clrScheme name="Boeing Color Palette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9A6"/>
      </a:hlink>
      <a:folHlink>
        <a:srgbClr val="A5ACB0"/>
      </a:folHlink>
    </a:clrScheme>
    <a:fontScheme name="2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GradientBar_IdentityBar_QUESTIONS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3">
        <a:dk1>
          <a:srgbClr val="000000"/>
        </a:dk1>
        <a:lt1>
          <a:srgbClr val="FFFFFF"/>
        </a:lt1>
        <a:dk2>
          <a:srgbClr val="0039A6"/>
        </a:dk2>
        <a:lt2>
          <a:srgbClr val="848F98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4">
        <a:dk1>
          <a:srgbClr val="000000"/>
        </a:dk1>
        <a:lt1>
          <a:srgbClr val="FFFFFF"/>
        </a:lt1>
        <a:dk2>
          <a:srgbClr val="003CA2"/>
        </a:dk2>
        <a:lt2>
          <a:srgbClr val="848F98"/>
        </a:lt2>
        <a:accent1>
          <a:srgbClr val="580F8B"/>
        </a:accent1>
        <a:accent2>
          <a:srgbClr val="E24A12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CD420F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5">
        <a:dk1>
          <a:srgbClr val="000000"/>
        </a:dk1>
        <a:lt1>
          <a:srgbClr val="FFFFFF"/>
        </a:lt1>
        <a:dk2>
          <a:srgbClr val="003CA2"/>
        </a:dk2>
        <a:lt2>
          <a:srgbClr val="848F98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whitelogo_lowerthirdwhite</Template>
  <TotalTime>2029</TotalTime>
  <Words>1428</Words>
  <Application>Microsoft Office PowerPoint</Application>
  <PresentationFormat>On-screen Show (4:3)</PresentationFormat>
  <Paragraphs>245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Wingdings</vt:lpstr>
      <vt:lpstr>EO&amp;T Slide Master</vt:lpstr>
      <vt:lpstr>1_Boeing Logo Divider Slide_White BG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  <vt:lpstr>Folding SMS into Military Aerospace Programs</vt:lpstr>
    </vt:vector>
  </TitlesOfParts>
  <Company>The Boeing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Goodenough, Gail M</dc:creator>
  <cp:lastModifiedBy>Karstens, John P</cp:lastModifiedBy>
  <cp:revision>129</cp:revision>
  <dcterms:created xsi:type="dcterms:W3CDTF">2014-07-09T16:57:44Z</dcterms:created>
  <dcterms:modified xsi:type="dcterms:W3CDTF">2017-07-07T16:11:36Z</dcterms:modified>
</cp:coreProperties>
</file>